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56" r:id="rId5"/>
    <p:sldId id="285" r:id="rId6"/>
    <p:sldId id="279" r:id="rId7"/>
    <p:sldId id="258" r:id="rId8"/>
    <p:sldId id="259" r:id="rId9"/>
    <p:sldId id="260" r:id="rId10"/>
    <p:sldId id="261" r:id="rId11"/>
    <p:sldId id="269" r:id="rId12"/>
    <p:sldId id="264" r:id="rId13"/>
    <p:sldId id="280" r:id="rId14"/>
    <p:sldId id="281" r:id="rId15"/>
    <p:sldId id="282" r:id="rId16"/>
    <p:sldId id="283" r:id="rId17"/>
    <p:sldId id="284" r:id="rId18"/>
    <p:sldId id="265" r:id="rId19"/>
    <p:sldId id="266" r:id="rId20"/>
    <p:sldId id="267" r:id="rId21"/>
    <p:sldId id="286" r:id="rId22"/>
    <p:sldId id="268" r:id="rId23"/>
  </p:sldIdLst>
  <p:sldSz cx="14630400" cy="8229600"/>
  <p:notesSz cx="14630400" cy="8229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D038A6-B395-FFB2-343D-289A217D420C}" name="Sage, Hannah" initials="SH" userId="S::hannah.sage_sdgoed.com#ext#@icfonline.onmicrosoft.com::4907961c-6ef0-424e-995f-706725c934ca" providerId="AD"/>
  <p188:author id="{D6C374D1-D961-A6BE-9347-75E8866F7496}" name="Leager, Leslie" initials="LL" userId="S::57654@icf.com::6d38d6bf-87c6-42e5-8bf8-a0dacb4c78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399"/>
    <a:srgbClr val="0A78C2"/>
    <a:srgbClr val="2C459F"/>
    <a:srgbClr val="FF8200"/>
    <a:srgbClr val="1008B0"/>
    <a:srgbClr val="005EA7"/>
    <a:srgbClr val="268CB2"/>
    <a:srgbClr val="413FB2"/>
    <a:srgbClr val="005D86"/>
    <a:srgbClr val="A0BC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093FE-898A-45FE-919B-FD078BAF67B5}" v="1" dt="2025-07-24T15:22:05.48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62"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CEC5AC90-57CA-49AE-8582-F3D7DE7A01E8}" type="datetimeFigureOut">
              <a:rPr lang="en-US" smtClean="0"/>
              <a:t>7/24/2025</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A00BBC9C-39BB-4324-87C2-17E4D3FB11CC}" type="slidenum">
              <a:rPr lang="en-US" smtClean="0"/>
              <a:t>‹#›</a:t>
            </a:fld>
            <a:endParaRPr lang="en-US"/>
          </a:p>
        </p:txBody>
      </p:sp>
    </p:spTree>
    <p:extLst>
      <p:ext uri="{BB962C8B-B14F-4D97-AF65-F5344CB8AC3E}">
        <p14:creationId xmlns:p14="http://schemas.microsoft.com/office/powerpoint/2010/main" val="146646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Andrea start</a:t>
            </a:r>
          </a:p>
        </p:txBody>
      </p:sp>
      <p:sp>
        <p:nvSpPr>
          <p:cNvPr id="4" name="Slide Number Placeholder 3"/>
          <p:cNvSpPr>
            <a:spLocks noGrp="1"/>
          </p:cNvSpPr>
          <p:nvPr>
            <p:ph type="sldNum" sz="quarter" idx="5"/>
          </p:nvPr>
        </p:nvSpPr>
        <p:spPr/>
        <p:txBody>
          <a:bodyPr/>
          <a:lstStyle/>
          <a:p>
            <a:fld id="{A00BBC9C-39BB-4324-87C2-17E4D3FB11CC}" type="slidenum">
              <a:rPr lang="en-US" smtClean="0"/>
              <a:t>1</a:t>
            </a:fld>
            <a:endParaRPr lang="en-US"/>
          </a:p>
        </p:txBody>
      </p:sp>
    </p:spTree>
    <p:extLst>
      <p:ext uri="{BB962C8B-B14F-4D97-AF65-F5344CB8AC3E}">
        <p14:creationId xmlns:p14="http://schemas.microsoft.com/office/powerpoint/2010/main" val="335313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CB3B0-ED53-CC80-EEDC-64F14F7C58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D768D-EBB7-3285-3936-AD881BE8C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0255B-5D4F-EB75-5B36-DB34AC9AFC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9C5571-631F-7C59-7179-7AC4D6687731}"/>
              </a:ext>
            </a:extLst>
          </p:cNvPr>
          <p:cNvSpPr>
            <a:spLocks noGrp="1"/>
          </p:cNvSpPr>
          <p:nvPr>
            <p:ph type="sldNum" sz="quarter" idx="5"/>
          </p:nvPr>
        </p:nvSpPr>
        <p:spPr/>
        <p:txBody>
          <a:bodyPr/>
          <a:lstStyle/>
          <a:p>
            <a:fld id="{A00BBC9C-39BB-4324-87C2-17E4D3FB11CC}" type="slidenum">
              <a:rPr lang="en-US" smtClean="0"/>
              <a:t>2</a:t>
            </a:fld>
            <a:endParaRPr lang="en-US"/>
          </a:p>
        </p:txBody>
      </p:sp>
    </p:spTree>
    <p:extLst>
      <p:ext uri="{BB962C8B-B14F-4D97-AF65-F5344CB8AC3E}">
        <p14:creationId xmlns:p14="http://schemas.microsoft.com/office/powerpoint/2010/main" val="70708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spcBef>
                <a:spcPts val="375"/>
              </a:spcBef>
              <a:spcAft>
                <a:spcPts val="375"/>
              </a:spcAft>
              <a:buFont typeface="Arial" panose="020B0604020202020204" pitchFamily="34" charset="0"/>
              <a:buChar char="•"/>
            </a:pPr>
            <a:r>
              <a:rPr lang="en-US" b="0" i="0">
                <a:solidFill>
                  <a:srgbClr val="242424"/>
                </a:solidFill>
                <a:effectLst/>
                <a:latin typeface="Segoe UI" panose="020B0502040204020203" pitchFamily="34" charset="0"/>
              </a:rPr>
              <a:t>In 2023 and 2024, Arkansas experienced major disasters due to tornados and severe storms, leading to disaster declarations.</a:t>
            </a:r>
          </a:p>
          <a:p>
            <a:pPr algn="l">
              <a:lnSpc>
                <a:spcPts val="1500"/>
              </a:lnSpc>
              <a:spcBef>
                <a:spcPts val="375"/>
              </a:spcBef>
              <a:spcAft>
                <a:spcPts val="375"/>
              </a:spcAft>
              <a:buFont typeface="Arial" panose="020B0604020202020204" pitchFamily="34" charset="0"/>
              <a:buChar char="•"/>
            </a:pPr>
            <a:r>
              <a:rPr lang="en-US" b="0" i="0">
                <a:solidFill>
                  <a:srgbClr val="242424"/>
                </a:solidFill>
                <a:effectLst/>
                <a:latin typeface="Segoe UI" panose="020B0502040204020203" pitchFamily="34" charset="0"/>
              </a:rPr>
              <a:t>In December 2024, Congress appropriated $12 billion in Community Development Block Grant Disaster Recovery (CDBG-DR) funds for the 2024 disaster.</a:t>
            </a:r>
          </a:p>
          <a:p>
            <a:pPr algn="l">
              <a:lnSpc>
                <a:spcPts val="1500"/>
              </a:lnSpc>
              <a:spcBef>
                <a:spcPts val="375"/>
              </a:spcBef>
              <a:spcAft>
                <a:spcPts val="375"/>
              </a:spcAft>
              <a:buFont typeface="Arial" panose="020B0604020202020204" pitchFamily="34" charset="0"/>
              <a:buChar char="•"/>
            </a:pPr>
            <a:r>
              <a:rPr lang="en-US" b="0" i="0">
                <a:solidFill>
                  <a:srgbClr val="242424"/>
                </a:solidFill>
                <a:effectLst/>
                <a:latin typeface="Segoe UI" panose="020B0502040204020203" pitchFamily="34" charset="0"/>
              </a:rPr>
              <a:t>In January 2025, the U.S. Department of Housing and Urban Development (HUD) allocated $59,048,000 to Arkansas for recovery from the 2023 and 2024 disasters.</a:t>
            </a:r>
          </a:p>
          <a:p>
            <a:pPr algn="l">
              <a:lnSpc>
                <a:spcPts val="1500"/>
              </a:lnSpc>
              <a:spcBef>
                <a:spcPts val="375"/>
              </a:spcBef>
              <a:spcAft>
                <a:spcPts val="375"/>
              </a:spcAft>
              <a:buFont typeface="Arial" panose="020B0604020202020204" pitchFamily="34" charset="0"/>
              <a:buChar char="•"/>
            </a:pPr>
            <a:r>
              <a:rPr lang="en-US" b="0" i="0">
                <a:solidFill>
                  <a:srgbClr val="242424"/>
                </a:solidFill>
                <a:effectLst/>
                <a:latin typeface="Segoe UI" panose="020B0502040204020203" pitchFamily="34" charset="0"/>
              </a:rPr>
              <a:t>The CDBG-DR funds will help Arkansas recover from the devastating tornados and severe storms and strengthen impacted communities to mitigate future disaster impacts.</a:t>
            </a:r>
          </a:p>
          <a:p>
            <a:endParaRPr lang="en-US"/>
          </a:p>
        </p:txBody>
      </p:sp>
      <p:sp>
        <p:nvSpPr>
          <p:cNvPr id="4" name="Slide Number Placeholder 3"/>
          <p:cNvSpPr>
            <a:spLocks noGrp="1"/>
          </p:cNvSpPr>
          <p:nvPr>
            <p:ph type="sldNum" sz="quarter" idx="5"/>
          </p:nvPr>
        </p:nvSpPr>
        <p:spPr/>
        <p:txBody>
          <a:bodyPr/>
          <a:lstStyle/>
          <a:p>
            <a:fld id="{A00BBC9C-39BB-4324-87C2-17E4D3FB11CC}" type="slidenum">
              <a:rPr lang="en-US" smtClean="0"/>
              <a:t>3</a:t>
            </a:fld>
            <a:endParaRPr lang="en-US"/>
          </a:p>
        </p:txBody>
      </p:sp>
    </p:spTree>
    <p:extLst>
      <p:ext uri="{BB962C8B-B14F-4D97-AF65-F5344CB8AC3E}">
        <p14:creationId xmlns:p14="http://schemas.microsoft.com/office/powerpoint/2010/main" val="10048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0BBC9C-39BB-4324-87C2-17E4D3FB11CC}" type="slidenum">
              <a:rPr lang="en-US" smtClean="0"/>
              <a:t>4</a:t>
            </a:fld>
            <a:endParaRPr lang="en-US"/>
          </a:p>
        </p:txBody>
      </p:sp>
    </p:spTree>
    <p:extLst>
      <p:ext uri="{BB962C8B-B14F-4D97-AF65-F5344CB8AC3E}">
        <p14:creationId xmlns:p14="http://schemas.microsoft.com/office/powerpoint/2010/main" val="98989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Andrea end</a:t>
            </a:r>
          </a:p>
        </p:txBody>
      </p:sp>
      <p:sp>
        <p:nvSpPr>
          <p:cNvPr id="4" name="Slide Number Placeholder 3"/>
          <p:cNvSpPr>
            <a:spLocks noGrp="1"/>
          </p:cNvSpPr>
          <p:nvPr>
            <p:ph type="sldNum" sz="quarter" idx="5"/>
          </p:nvPr>
        </p:nvSpPr>
        <p:spPr/>
        <p:txBody>
          <a:bodyPr/>
          <a:lstStyle/>
          <a:p>
            <a:fld id="{A00BBC9C-39BB-4324-87C2-17E4D3FB11CC}" type="slidenum">
              <a:rPr lang="en-US" smtClean="0"/>
              <a:t>7</a:t>
            </a:fld>
            <a:endParaRPr lang="en-US"/>
          </a:p>
        </p:txBody>
      </p:sp>
    </p:spTree>
    <p:extLst>
      <p:ext uri="{BB962C8B-B14F-4D97-AF65-F5344CB8AC3E}">
        <p14:creationId xmlns:p14="http://schemas.microsoft.com/office/powerpoint/2010/main" val="116793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0BBC9C-39BB-4324-87C2-17E4D3FB11CC}" type="slidenum">
              <a:rPr lang="en-US" smtClean="0"/>
              <a:t>9</a:t>
            </a:fld>
            <a:endParaRPr lang="en-US"/>
          </a:p>
        </p:txBody>
      </p:sp>
    </p:spTree>
    <p:extLst>
      <p:ext uri="{BB962C8B-B14F-4D97-AF65-F5344CB8AC3E}">
        <p14:creationId xmlns:p14="http://schemas.microsoft.com/office/powerpoint/2010/main" val="399478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1DBAD-1395-2D03-407C-F8BBA07B5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86C92-8145-E9E3-8D15-44079A622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73997-4312-1D6C-0E3F-7A1EA87C0C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E8738C-7CC9-71E2-EA6D-BFE62A97B728}"/>
              </a:ext>
            </a:extLst>
          </p:cNvPr>
          <p:cNvSpPr>
            <a:spLocks noGrp="1"/>
          </p:cNvSpPr>
          <p:nvPr>
            <p:ph type="sldNum" sz="quarter" idx="5"/>
          </p:nvPr>
        </p:nvSpPr>
        <p:spPr/>
        <p:txBody>
          <a:bodyPr/>
          <a:lstStyle/>
          <a:p>
            <a:fld id="{A00BBC9C-39BB-4324-87C2-17E4D3FB11CC}" type="slidenum">
              <a:rPr lang="en-US" smtClean="0"/>
              <a:t>10</a:t>
            </a:fld>
            <a:endParaRPr lang="en-US"/>
          </a:p>
        </p:txBody>
      </p:sp>
    </p:spTree>
    <p:extLst>
      <p:ext uri="{BB962C8B-B14F-4D97-AF65-F5344CB8AC3E}">
        <p14:creationId xmlns:p14="http://schemas.microsoft.com/office/powerpoint/2010/main" val="540473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16906-356F-E16E-8851-3A65D0061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1AC1A-7A9C-EE46-7046-44B1EC349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9AAA7-6E29-A08F-F24C-597562F204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E2D065-B2AA-4A5E-7504-E1497C54C209}"/>
              </a:ext>
            </a:extLst>
          </p:cNvPr>
          <p:cNvSpPr>
            <a:spLocks noGrp="1"/>
          </p:cNvSpPr>
          <p:nvPr>
            <p:ph type="sldNum" sz="quarter" idx="5"/>
          </p:nvPr>
        </p:nvSpPr>
        <p:spPr/>
        <p:txBody>
          <a:bodyPr/>
          <a:lstStyle/>
          <a:p>
            <a:fld id="{A00BBC9C-39BB-4324-87C2-17E4D3FB11CC}" type="slidenum">
              <a:rPr lang="en-US" smtClean="0"/>
              <a:t>11</a:t>
            </a:fld>
            <a:endParaRPr lang="en-US"/>
          </a:p>
        </p:txBody>
      </p:sp>
    </p:spTree>
    <p:extLst>
      <p:ext uri="{BB962C8B-B14F-4D97-AF65-F5344CB8AC3E}">
        <p14:creationId xmlns:p14="http://schemas.microsoft.com/office/powerpoint/2010/main" val="563697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grpSp>
        <p:nvGrpSpPr>
          <p:cNvPr id="7" name="object 4">
            <a:extLst>
              <a:ext uri="{FF2B5EF4-FFF2-40B4-BE49-F238E27FC236}">
                <a16:creationId xmlns:a16="http://schemas.microsoft.com/office/drawing/2014/main" id="{EBC6FB43-203B-9853-A39C-52A562FDD7E8}"/>
              </a:ext>
            </a:extLst>
          </p:cNvPr>
          <p:cNvGrpSpPr/>
          <p:nvPr userDrawn="1"/>
        </p:nvGrpSpPr>
        <p:grpSpPr>
          <a:xfrm>
            <a:off x="0" y="3688068"/>
            <a:ext cx="14630400" cy="3114675"/>
            <a:chOff x="0" y="5105400"/>
            <a:chExt cx="14630400" cy="3114675"/>
          </a:xfrm>
          <a:solidFill>
            <a:srgbClr val="005D86"/>
          </a:solidFill>
        </p:grpSpPr>
        <p:pic>
          <p:nvPicPr>
            <p:cNvPr id="8" name="object 5">
              <a:extLst>
                <a:ext uri="{FF2B5EF4-FFF2-40B4-BE49-F238E27FC236}">
                  <a16:creationId xmlns:a16="http://schemas.microsoft.com/office/drawing/2014/main" id="{B06A40CB-A948-08F8-7FC0-BF5A7AFFDF41}"/>
                </a:ext>
              </a:extLst>
            </p:cNvPr>
            <p:cNvPicPr/>
            <p:nvPr/>
          </p:nvPicPr>
          <p:blipFill>
            <a:blip r:embed="rId2" cstate="print"/>
            <a:stretch>
              <a:fillRect/>
            </a:stretch>
          </p:blipFill>
          <p:spPr>
            <a:xfrm>
              <a:off x="762000" y="5343525"/>
              <a:ext cx="666750" cy="685800"/>
            </a:xfrm>
            <a:prstGeom prst="rect">
              <a:avLst/>
            </a:prstGeom>
            <a:grpFill/>
          </p:spPr>
        </p:pic>
        <p:sp>
          <p:nvSpPr>
            <p:cNvPr id="9" name="object 6">
              <a:extLst>
                <a:ext uri="{FF2B5EF4-FFF2-40B4-BE49-F238E27FC236}">
                  <a16:creationId xmlns:a16="http://schemas.microsoft.com/office/drawing/2014/main" id="{BAFC7D31-AABF-6981-AFBA-B7D103502AD5}"/>
                </a:ext>
              </a:extLst>
            </p:cNvPr>
            <p:cNvSpPr/>
            <p:nvPr/>
          </p:nvSpPr>
          <p:spPr>
            <a:xfrm>
              <a:off x="0" y="5105400"/>
              <a:ext cx="14630400" cy="3114675"/>
            </a:xfrm>
            <a:custGeom>
              <a:avLst/>
              <a:gdLst/>
              <a:ahLst/>
              <a:cxnLst/>
              <a:rect l="l" t="t" r="r" b="b"/>
              <a:pathLst>
                <a:path w="14630400" h="3114675">
                  <a:moveTo>
                    <a:pt x="14630400" y="0"/>
                  </a:moveTo>
                  <a:lnTo>
                    <a:pt x="0" y="0"/>
                  </a:lnTo>
                  <a:lnTo>
                    <a:pt x="0" y="3114675"/>
                  </a:lnTo>
                  <a:lnTo>
                    <a:pt x="14630400" y="3114675"/>
                  </a:lnTo>
                  <a:lnTo>
                    <a:pt x="14630400" y="0"/>
                  </a:lnTo>
                  <a:close/>
                </a:path>
              </a:pathLst>
            </a:custGeom>
            <a:grpFill/>
          </p:spPr>
          <p:txBody>
            <a:bodyPr wrap="square" lIns="0" tIns="0" rIns="0" bIns="0" rtlCol="0"/>
            <a:lstStyle/>
            <a:p>
              <a:endParaRPr/>
            </a:p>
          </p:txBody>
        </p:sp>
      </p:grpSp>
      <p:pic>
        <p:nvPicPr>
          <p:cNvPr id="11" name="Picture 10" descr="A black background with blue letters&#10;&#10;AI-generated content may be incorrect.">
            <a:extLst>
              <a:ext uri="{FF2B5EF4-FFF2-40B4-BE49-F238E27FC236}">
                <a16:creationId xmlns:a16="http://schemas.microsoft.com/office/drawing/2014/main" id="{CB679995-C9E1-1686-2CE2-D4B1467C50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5200" y="228600"/>
            <a:ext cx="3276600" cy="660873"/>
          </a:xfrm>
          <a:prstGeom prst="rect">
            <a:avLst/>
          </a:prstGeom>
        </p:spPr>
      </p:pic>
      <p:cxnSp>
        <p:nvCxnSpPr>
          <p:cNvPr id="13" name="Straight Connector 12">
            <a:extLst>
              <a:ext uri="{FF2B5EF4-FFF2-40B4-BE49-F238E27FC236}">
                <a16:creationId xmlns:a16="http://schemas.microsoft.com/office/drawing/2014/main" id="{88448EF9-D0DF-50B6-2232-9357BF26E37F}"/>
              </a:ext>
            </a:extLst>
          </p:cNvPr>
          <p:cNvCxnSpPr>
            <a:cxnSpLocks/>
          </p:cNvCxnSpPr>
          <p:nvPr userDrawn="1"/>
        </p:nvCxnSpPr>
        <p:spPr>
          <a:xfrm>
            <a:off x="0" y="3719682"/>
            <a:ext cx="3124200" cy="0"/>
          </a:xfrm>
          <a:prstGeom prst="line">
            <a:avLst/>
          </a:prstGeom>
          <a:ln w="76200">
            <a:solidFill>
              <a:srgbClr val="A0BC4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24E3A7-D770-A133-DFF5-4763416D5503}"/>
              </a:ext>
            </a:extLst>
          </p:cNvPr>
          <p:cNvCxnSpPr>
            <a:cxnSpLocks/>
          </p:cNvCxnSpPr>
          <p:nvPr userDrawn="1"/>
        </p:nvCxnSpPr>
        <p:spPr>
          <a:xfrm>
            <a:off x="2895600" y="3718501"/>
            <a:ext cx="3124200" cy="0"/>
          </a:xfrm>
          <a:prstGeom prst="line">
            <a:avLst/>
          </a:prstGeom>
          <a:ln w="76200">
            <a:solidFill>
              <a:srgbClr val="A3650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9F2345A-CC2F-7DD8-9342-E4C17CE26E80}"/>
              </a:ext>
            </a:extLst>
          </p:cNvPr>
          <p:cNvCxnSpPr>
            <a:cxnSpLocks/>
          </p:cNvCxnSpPr>
          <p:nvPr userDrawn="1"/>
        </p:nvCxnSpPr>
        <p:spPr>
          <a:xfrm>
            <a:off x="5689922" y="3719682"/>
            <a:ext cx="3124200" cy="0"/>
          </a:xfrm>
          <a:prstGeom prst="line">
            <a:avLst/>
          </a:prstGeom>
          <a:ln w="76200">
            <a:solidFill>
              <a:srgbClr val="E3A61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9BEE1F-1269-2AC8-E7F3-07C2662F8A18}"/>
              </a:ext>
            </a:extLst>
          </p:cNvPr>
          <p:cNvCxnSpPr>
            <a:cxnSpLocks/>
          </p:cNvCxnSpPr>
          <p:nvPr userDrawn="1"/>
        </p:nvCxnSpPr>
        <p:spPr>
          <a:xfrm>
            <a:off x="8568160" y="3719682"/>
            <a:ext cx="3124200" cy="0"/>
          </a:xfrm>
          <a:prstGeom prst="line">
            <a:avLst/>
          </a:prstGeom>
          <a:ln w="76200">
            <a:solidFill>
              <a:srgbClr val="86CBE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5A030C-DD87-DB43-AE9C-249B1FC9E979}"/>
              </a:ext>
            </a:extLst>
          </p:cNvPr>
          <p:cNvCxnSpPr>
            <a:cxnSpLocks/>
          </p:cNvCxnSpPr>
          <p:nvPr userDrawn="1"/>
        </p:nvCxnSpPr>
        <p:spPr>
          <a:xfrm>
            <a:off x="11506200" y="3719682"/>
            <a:ext cx="3124200" cy="0"/>
          </a:xfrm>
          <a:prstGeom prst="line">
            <a:avLst/>
          </a:prstGeom>
          <a:ln w="7620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6E755B-2057-0AC4-18F2-6D200B531CB7}"/>
              </a:ext>
            </a:extLst>
          </p:cNvPr>
          <p:cNvCxnSpPr>
            <a:cxnSpLocks/>
          </p:cNvCxnSpPr>
          <p:nvPr userDrawn="1"/>
        </p:nvCxnSpPr>
        <p:spPr>
          <a:xfrm flipV="1">
            <a:off x="-1929" y="6803924"/>
            <a:ext cx="3124200" cy="14118"/>
          </a:xfrm>
          <a:prstGeom prst="line">
            <a:avLst/>
          </a:prstGeom>
          <a:ln w="76200">
            <a:solidFill>
              <a:srgbClr val="A0BC4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F3BFF2B-116E-96F9-F827-869E39666509}"/>
              </a:ext>
            </a:extLst>
          </p:cNvPr>
          <p:cNvCxnSpPr>
            <a:cxnSpLocks/>
          </p:cNvCxnSpPr>
          <p:nvPr userDrawn="1"/>
        </p:nvCxnSpPr>
        <p:spPr>
          <a:xfrm>
            <a:off x="2893671" y="6802743"/>
            <a:ext cx="3124200" cy="0"/>
          </a:xfrm>
          <a:prstGeom prst="line">
            <a:avLst/>
          </a:prstGeom>
          <a:ln w="76200">
            <a:solidFill>
              <a:srgbClr val="A3650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AF95AF-94C7-75F5-802D-DD5871C78874}"/>
              </a:ext>
            </a:extLst>
          </p:cNvPr>
          <p:cNvCxnSpPr>
            <a:cxnSpLocks/>
          </p:cNvCxnSpPr>
          <p:nvPr userDrawn="1"/>
        </p:nvCxnSpPr>
        <p:spPr>
          <a:xfrm>
            <a:off x="5687993" y="6803924"/>
            <a:ext cx="3124200" cy="0"/>
          </a:xfrm>
          <a:prstGeom prst="line">
            <a:avLst/>
          </a:prstGeom>
          <a:ln w="76200">
            <a:solidFill>
              <a:srgbClr val="E3A61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90BA17-07AE-CB3A-6158-60949E5A5C7A}"/>
              </a:ext>
            </a:extLst>
          </p:cNvPr>
          <p:cNvCxnSpPr>
            <a:cxnSpLocks/>
          </p:cNvCxnSpPr>
          <p:nvPr userDrawn="1"/>
        </p:nvCxnSpPr>
        <p:spPr>
          <a:xfrm>
            <a:off x="8566231" y="6803924"/>
            <a:ext cx="3124200" cy="0"/>
          </a:xfrm>
          <a:prstGeom prst="line">
            <a:avLst/>
          </a:prstGeom>
          <a:ln w="76200">
            <a:solidFill>
              <a:srgbClr val="86CBE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69E574-2E43-4440-B579-C22A8A2ED038}"/>
              </a:ext>
            </a:extLst>
          </p:cNvPr>
          <p:cNvCxnSpPr>
            <a:cxnSpLocks/>
          </p:cNvCxnSpPr>
          <p:nvPr userDrawn="1"/>
        </p:nvCxnSpPr>
        <p:spPr>
          <a:xfrm>
            <a:off x="11504271" y="6803924"/>
            <a:ext cx="3124200" cy="0"/>
          </a:xfrm>
          <a:prstGeom prst="line">
            <a:avLst/>
          </a:prstGeom>
          <a:ln w="76200">
            <a:solidFill>
              <a:srgbClr val="00ADEF"/>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5AFF95CF-CF70-13AF-63E8-62F4CEEE3CAC}"/>
              </a:ext>
            </a:extLst>
          </p:cNvPr>
          <p:cNvSpPr>
            <a:spLocks noGrp="1"/>
          </p:cNvSpPr>
          <p:nvPr>
            <p:ph type="body" sz="quarter" idx="11" hasCustomPrompt="1"/>
          </p:nvPr>
        </p:nvSpPr>
        <p:spPr>
          <a:xfrm>
            <a:off x="609600" y="4306222"/>
            <a:ext cx="6553200" cy="769441"/>
          </a:xfrm>
        </p:spPr>
        <p:txBody>
          <a:bodyPr/>
          <a:lstStyle>
            <a:lvl1pPr>
              <a:defRPr sz="5000">
                <a:solidFill>
                  <a:schemeClr val="bg1"/>
                </a:solidFill>
                <a:latin typeface="DIN Neuzeit Grotesk Bold" panose="020B0802020203020204" pitchFamily="34" charset="0"/>
              </a:defRPr>
            </a:lvl1pPr>
          </a:lstStyle>
          <a:p>
            <a:pPr lvl="0"/>
            <a:r>
              <a:rPr lang="en-US"/>
              <a:t>Title Slide</a:t>
            </a:r>
          </a:p>
        </p:txBody>
      </p:sp>
      <p:sp>
        <p:nvSpPr>
          <p:cNvPr id="28" name="Text Placeholder 27">
            <a:extLst>
              <a:ext uri="{FF2B5EF4-FFF2-40B4-BE49-F238E27FC236}">
                <a16:creationId xmlns:a16="http://schemas.microsoft.com/office/drawing/2014/main" id="{31BF70A8-8FAB-721D-0255-A27CED9DE93A}"/>
              </a:ext>
            </a:extLst>
          </p:cNvPr>
          <p:cNvSpPr>
            <a:spLocks noGrp="1"/>
          </p:cNvSpPr>
          <p:nvPr>
            <p:ph type="body" sz="quarter" idx="12" hasCustomPrompt="1"/>
          </p:nvPr>
        </p:nvSpPr>
        <p:spPr>
          <a:xfrm>
            <a:off x="609600" y="5456284"/>
            <a:ext cx="6400800" cy="507447"/>
          </a:xfrm>
        </p:spPr>
        <p:txBody>
          <a:bodyPr/>
          <a:lstStyle>
            <a:lvl1pPr>
              <a:defRPr sz="2500">
                <a:solidFill>
                  <a:schemeClr val="bg1"/>
                </a:solidFill>
              </a:defRPr>
            </a:lvl1pPr>
          </a:lstStyle>
          <a:p>
            <a:pPr marL="12700" marR="5080">
              <a:lnSpc>
                <a:spcPts val="4580"/>
              </a:lnSpc>
              <a:spcBef>
                <a:spcPts val="395"/>
              </a:spcBef>
            </a:pPr>
            <a:r>
              <a:rPr lang="en-US" sz="2000">
                <a:latin typeface="DINNeuzeitGrotesk LT BoldCond" panose="02000806040000020004" pitchFamily="2" charset="0"/>
              </a:rPr>
              <a:t>Sub Header</a:t>
            </a:r>
          </a:p>
        </p:txBody>
      </p:sp>
      <p:pic>
        <p:nvPicPr>
          <p:cNvPr id="2" name="Picture 1" descr="A blue house with a black background&#10;&#10;Description automatically generated">
            <a:extLst>
              <a:ext uri="{FF2B5EF4-FFF2-40B4-BE49-F238E27FC236}">
                <a16:creationId xmlns:a16="http://schemas.microsoft.com/office/drawing/2014/main" id="{848D027D-E52D-3D5A-38F7-6FA5C55DBF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17861" y="7680399"/>
            <a:ext cx="356610" cy="356610"/>
          </a:xfrm>
          <a:prstGeom prst="rect">
            <a:avLst/>
          </a:prstGeom>
        </p:spPr>
      </p:pic>
    </p:spTree>
    <p:extLst>
      <p:ext uri="{BB962C8B-B14F-4D97-AF65-F5344CB8AC3E}">
        <p14:creationId xmlns:p14="http://schemas.microsoft.com/office/powerpoint/2010/main" val="1347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DM Sans"/>
                <a:cs typeface="DM Sans"/>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pic>
        <p:nvPicPr>
          <p:cNvPr id="9" name="Picture 8" descr="A blue house with a black background&#10;&#10;Description automatically generated">
            <a:extLst>
              <a:ext uri="{FF2B5EF4-FFF2-40B4-BE49-F238E27FC236}">
                <a16:creationId xmlns:a16="http://schemas.microsoft.com/office/drawing/2014/main" id="{5E9CF5C5-E035-A125-31C0-20B508C5AB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55843" y="7713489"/>
            <a:ext cx="356610" cy="3566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68BB7F9A-598C-B756-5214-78774343F1E1}"/>
              </a:ext>
            </a:extLst>
          </p:cNvPr>
          <p:cNvSpPr/>
          <p:nvPr userDrawn="1"/>
        </p:nvSpPr>
        <p:spPr>
          <a:xfrm>
            <a:off x="0" y="0"/>
            <a:ext cx="14630400" cy="1304925"/>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005D86"/>
          </a:solidFill>
        </p:spPr>
        <p:txBody>
          <a:bodyPr wrap="square" lIns="0" tIns="0" rIns="0" bIns="0" rtlCol="0"/>
          <a:lstStyle/>
          <a:p>
            <a:endParaRPr/>
          </a:p>
        </p:txBody>
      </p:sp>
      <p:cxnSp>
        <p:nvCxnSpPr>
          <p:cNvPr id="9" name="Straight Connector 8">
            <a:extLst>
              <a:ext uri="{FF2B5EF4-FFF2-40B4-BE49-F238E27FC236}">
                <a16:creationId xmlns:a16="http://schemas.microsoft.com/office/drawing/2014/main" id="{519F4A07-55A4-BDDE-EDDB-B4BEFE94732A}"/>
              </a:ext>
            </a:extLst>
          </p:cNvPr>
          <p:cNvCxnSpPr>
            <a:cxnSpLocks/>
          </p:cNvCxnSpPr>
          <p:nvPr userDrawn="1"/>
        </p:nvCxnSpPr>
        <p:spPr>
          <a:xfrm flipV="1">
            <a:off x="2894" y="1310710"/>
            <a:ext cx="3124200" cy="14118"/>
          </a:xfrm>
          <a:prstGeom prst="line">
            <a:avLst/>
          </a:prstGeom>
          <a:ln w="76200">
            <a:solidFill>
              <a:srgbClr val="A0BC4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2D7ECA-685F-1B66-1A06-CC8A7E07699F}"/>
              </a:ext>
            </a:extLst>
          </p:cNvPr>
          <p:cNvCxnSpPr>
            <a:cxnSpLocks/>
          </p:cNvCxnSpPr>
          <p:nvPr userDrawn="1"/>
        </p:nvCxnSpPr>
        <p:spPr>
          <a:xfrm>
            <a:off x="2898494" y="1309529"/>
            <a:ext cx="3124200" cy="0"/>
          </a:xfrm>
          <a:prstGeom prst="line">
            <a:avLst/>
          </a:prstGeom>
          <a:ln w="76200">
            <a:solidFill>
              <a:srgbClr val="A3650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8E796A-AF50-B2FC-ED06-23336780C55A}"/>
              </a:ext>
            </a:extLst>
          </p:cNvPr>
          <p:cNvCxnSpPr>
            <a:cxnSpLocks/>
          </p:cNvCxnSpPr>
          <p:nvPr userDrawn="1"/>
        </p:nvCxnSpPr>
        <p:spPr>
          <a:xfrm>
            <a:off x="5692816" y="1310710"/>
            <a:ext cx="3124200" cy="0"/>
          </a:xfrm>
          <a:prstGeom prst="line">
            <a:avLst/>
          </a:prstGeom>
          <a:ln w="76200">
            <a:solidFill>
              <a:srgbClr val="E3A61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7E7EF8-5C52-1038-B685-A80F2628562C}"/>
              </a:ext>
            </a:extLst>
          </p:cNvPr>
          <p:cNvCxnSpPr>
            <a:cxnSpLocks/>
          </p:cNvCxnSpPr>
          <p:nvPr userDrawn="1"/>
        </p:nvCxnSpPr>
        <p:spPr>
          <a:xfrm>
            <a:off x="8571054" y="1310710"/>
            <a:ext cx="3124200" cy="0"/>
          </a:xfrm>
          <a:prstGeom prst="line">
            <a:avLst/>
          </a:prstGeom>
          <a:ln w="76200">
            <a:solidFill>
              <a:srgbClr val="86CBE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8ABC12-9C04-5A8C-8A9C-9D13E0962966}"/>
              </a:ext>
            </a:extLst>
          </p:cNvPr>
          <p:cNvCxnSpPr>
            <a:cxnSpLocks/>
          </p:cNvCxnSpPr>
          <p:nvPr userDrawn="1"/>
        </p:nvCxnSpPr>
        <p:spPr>
          <a:xfrm>
            <a:off x="11509094" y="1310710"/>
            <a:ext cx="3124200" cy="0"/>
          </a:xfrm>
          <a:prstGeom prst="line">
            <a:avLst/>
          </a:prstGeom>
          <a:ln w="76200">
            <a:solidFill>
              <a:srgbClr val="00ADEF"/>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FF776C4-5054-C765-1CD2-2A5A7C9A6DF5}"/>
              </a:ext>
            </a:extLst>
          </p:cNvPr>
          <p:cNvSpPr>
            <a:spLocks noGrp="1"/>
          </p:cNvSpPr>
          <p:nvPr>
            <p:ph type="body" sz="quarter" idx="10" hasCustomPrompt="1"/>
          </p:nvPr>
        </p:nvSpPr>
        <p:spPr>
          <a:xfrm>
            <a:off x="1097280" y="383157"/>
            <a:ext cx="5303837" cy="538609"/>
          </a:xfrm>
        </p:spPr>
        <p:txBody>
          <a:bodyPr/>
          <a:lstStyle>
            <a:lvl1pPr>
              <a:defRPr sz="3500">
                <a:solidFill>
                  <a:schemeClr val="bg1"/>
                </a:solidFill>
                <a:latin typeface="DIN Neuzeit Grotesk Bold" panose="020B0802020203020204" pitchFamily="34" charset="0"/>
              </a:defRPr>
            </a:lvl1pPr>
          </a:lstStyle>
          <a:p>
            <a:pPr lvl="0"/>
            <a:r>
              <a:rPr lang="en-US"/>
              <a:t>Slide Title</a:t>
            </a:r>
          </a:p>
        </p:txBody>
      </p:sp>
      <p:sp>
        <p:nvSpPr>
          <p:cNvPr id="18" name="Text Placeholder 17">
            <a:extLst>
              <a:ext uri="{FF2B5EF4-FFF2-40B4-BE49-F238E27FC236}">
                <a16:creationId xmlns:a16="http://schemas.microsoft.com/office/drawing/2014/main" id="{00FC8243-7310-1F6E-7887-B0E4F80F01AC}"/>
              </a:ext>
            </a:extLst>
          </p:cNvPr>
          <p:cNvSpPr>
            <a:spLocks noGrp="1"/>
          </p:cNvSpPr>
          <p:nvPr>
            <p:ph type="body" sz="quarter" idx="11" hasCustomPrompt="1"/>
          </p:nvPr>
        </p:nvSpPr>
        <p:spPr>
          <a:xfrm>
            <a:off x="685800" y="1905000"/>
            <a:ext cx="13411200" cy="307777"/>
          </a:xfrm>
        </p:spPr>
        <p:txBody>
          <a:bodyPr/>
          <a:lstStyle>
            <a:lvl1pPr>
              <a:defRPr sz="2000">
                <a:latin typeface="DIN Neuzeit Grotesk Std Light" panose="020B0502020203020204" pitchFamily="34" charset="0"/>
              </a:defRPr>
            </a:lvl1pPr>
            <a:lvl2pPr>
              <a:defRPr sz="2000">
                <a:latin typeface="DIN Neuzeit Grotesk Std Light" panose="020B0502020203020204" pitchFamily="34" charset="0"/>
              </a:defRPr>
            </a:lvl2pPr>
            <a:lvl3pPr>
              <a:defRPr sz="2000">
                <a:latin typeface="DIN Neuzeit Grotesk Std Light" panose="020B0502020203020204" pitchFamily="34" charset="0"/>
              </a:defRPr>
            </a:lvl3pPr>
            <a:lvl4pPr>
              <a:defRPr sz="2000">
                <a:latin typeface="DIN Neuzeit Grotesk Std Light" panose="020B0502020203020204" pitchFamily="34" charset="0"/>
              </a:defRPr>
            </a:lvl4pPr>
            <a:lvl5pPr>
              <a:defRPr sz="2000">
                <a:latin typeface="DIN Neuzeit Grotesk Std Light" panose="020B0502020203020204" pitchFamily="34" charset="0"/>
              </a:defRPr>
            </a:lvl5pPr>
          </a:lstStyle>
          <a:p>
            <a:pPr lvl="0"/>
            <a:r>
              <a:rPr lang="en-US"/>
              <a:t>Sub Header</a:t>
            </a:r>
          </a:p>
        </p:txBody>
      </p:sp>
      <p:sp>
        <p:nvSpPr>
          <p:cNvPr id="20" name="Text Placeholder 19">
            <a:extLst>
              <a:ext uri="{FF2B5EF4-FFF2-40B4-BE49-F238E27FC236}">
                <a16:creationId xmlns:a16="http://schemas.microsoft.com/office/drawing/2014/main" id="{8FE0616F-E2D8-75D0-EB04-435B847FA7EE}"/>
              </a:ext>
            </a:extLst>
          </p:cNvPr>
          <p:cNvSpPr>
            <a:spLocks noGrp="1"/>
          </p:cNvSpPr>
          <p:nvPr>
            <p:ph type="body" sz="quarter" idx="12" hasCustomPrompt="1"/>
          </p:nvPr>
        </p:nvSpPr>
        <p:spPr>
          <a:xfrm>
            <a:off x="673100" y="2590800"/>
            <a:ext cx="13423900" cy="4645547"/>
          </a:xfrm>
        </p:spPr>
        <p:txBody>
          <a:bodyPr/>
          <a:lstStyle>
            <a:lvl1pPr>
              <a:defRPr/>
            </a:lvl1pPr>
          </a:lstStyle>
          <a:p>
            <a:pPr lvl="0"/>
            <a:r>
              <a:rPr lang="en-US"/>
              <a:t>One Column</a:t>
            </a:r>
          </a:p>
        </p:txBody>
      </p:sp>
      <p:pic>
        <p:nvPicPr>
          <p:cNvPr id="21" name="Picture 20" descr="A blue house with a black background&#10;&#10;Description automatically generated">
            <a:extLst>
              <a:ext uri="{FF2B5EF4-FFF2-40B4-BE49-F238E27FC236}">
                <a16:creationId xmlns:a16="http://schemas.microsoft.com/office/drawing/2014/main" id="{4D29194D-550E-C784-60FB-4C07BD250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18695" y="7752043"/>
            <a:ext cx="356610" cy="35661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68BB7F9A-598C-B756-5214-78774343F1E1}"/>
              </a:ext>
            </a:extLst>
          </p:cNvPr>
          <p:cNvSpPr/>
          <p:nvPr userDrawn="1"/>
        </p:nvSpPr>
        <p:spPr>
          <a:xfrm>
            <a:off x="0" y="0"/>
            <a:ext cx="14630400" cy="1304925"/>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005D86"/>
          </a:solidFill>
        </p:spPr>
        <p:txBody>
          <a:bodyPr wrap="square" lIns="0" tIns="0" rIns="0" bIns="0" rtlCol="0"/>
          <a:lstStyle/>
          <a:p>
            <a:endParaRPr/>
          </a:p>
        </p:txBody>
      </p:sp>
      <p:cxnSp>
        <p:nvCxnSpPr>
          <p:cNvPr id="9" name="Straight Connector 8">
            <a:extLst>
              <a:ext uri="{FF2B5EF4-FFF2-40B4-BE49-F238E27FC236}">
                <a16:creationId xmlns:a16="http://schemas.microsoft.com/office/drawing/2014/main" id="{519F4A07-55A4-BDDE-EDDB-B4BEFE94732A}"/>
              </a:ext>
            </a:extLst>
          </p:cNvPr>
          <p:cNvCxnSpPr>
            <a:cxnSpLocks/>
          </p:cNvCxnSpPr>
          <p:nvPr userDrawn="1"/>
        </p:nvCxnSpPr>
        <p:spPr>
          <a:xfrm flipV="1">
            <a:off x="2894" y="1310710"/>
            <a:ext cx="3124200" cy="14118"/>
          </a:xfrm>
          <a:prstGeom prst="line">
            <a:avLst/>
          </a:prstGeom>
          <a:ln w="76200">
            <a:solidFill>
              <a:srgbClr val="A0BC4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2D7ECA-685F-1B66-1A06-CC8A7E07699F}"/>
              </a:ext>
            </a:extLst>
          </p:cNvPr>
          <p:cNvCxnSpPr>
            <a:cxnSpLocks/>
          </p:cNvCxnSpPr>
          <p:nvPr userDrawn="1"/>
        </p:nvCxnSpPr>
        <p:spPr>
          <a:xfrm>
            <a:off x="2898494" y="1309529"/>
            <a:ext cx="3124200" cy="0"/>
          </a:xfrm>
          <a:prstGeom prst="line">
            <a:avLst/>
          </a:prstGeom>
          <a:ln w="76200">
            <a:solidFill>
              <a:srgbClr val="A3650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8E796A-AF50-B2FC-ED06-23336780C55A}"/>
              </a:ext>
            </a:extLst>
          </p:cNvPr>
          <p:cNvCxnSpPr>
            <a:cxnSpLocks/>
          </p:cNvCxnSpPr>
          <p:nvPr userDrawn="1"/>
        </p:nvCxnSpPr>
        <p:spPr>
          <a:xfrm>
            <a:off x="5692816" y="1310710"/>
            <a:ext cx="3124200" cy="0"/>
          </a:xfrm>
          <a:prstGeom prst="line">
            <a:avLst/>
          </a:prstGeom>
          <a:ln w="76200">
            <a:solidFill>
              <a:srgbClr val="E3A61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7E7EF8-5C52-1038-B685-A80F2628562C}"/>
              </a:ext>
            </a:extLst>
          </p:cNvPr>
          <p:cNvCxnSpPr>
            <a:cxnSpLocks/>
          </p:cNvCxnSpPr>
          <p:nvPr userDrawn="1"/>
        </p:nvCxnSpPr>
        <p:spPr>
          <a:xfrm>
            <a:off x="8571054" y="1310710"/>
            <a:ext cx="3124200" cy="0"/>
          </a:xfrm>
          <a:prstGeom prst="line">
            <a:avLst/>
          </a:prstGeom>
          <a:ln w="76200">
            <a:solidFill>
              <a:srgbClr val="86CBE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8ABC12-9C04-5A8C-8A9C-9D13E0962966}"/>
              </a:ext>
            </a:extLst>
          </p:cNvPr>
          <p:cNvCxnSpPr>
            <a:cxnSpLocks/>
          </p:cNvCxnSpPr>
          <p:nvPr userDrawn="1"/>
        </p:nvCxnSpPr>
        <p:spPr>
          <a:xfrm>
            <a:off x="11509094" y="1310710"/>
            <a:ext cx="3124200" cy="0"/>
          </a:xfrm>
          <a:prstGeom prst="line">
            <a:avLst/>
          </a:prstGeom>
          <a:ln w="76200">
            <a:solidFill>
              <a:srgbClr val="00ADEF"/>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FF776C4-5054-C765-1CD2-2A5A7C9A6DF5}"/>
              </a:ext>
            </a:extLst>
          </p:cNvPr>
          <p:cNvSpPr>
            <a:spLocks noGrp="1"/>
          </p:cNvSpPr>
          <p:nvPr>
            <p:ph type="body" sz="quarter" idx="10" hasCustomPrompt="1"/>
          </p:nvPr>
        </p:nvSpPr>
        <p:spPr>
          <a:xfrm>
            <a:off x="1097280" y="383157"/>
            <a:ext cx="5303837" cy="538609"/>
          </a:xfrm>
        </p:spPr>
        <p:txBody>
          <a:bodyPr/>
          <a:lstStyle>
            <a:lvl1pPr>
              <a:defRPr sz="3500">
                <a:solidFill>
                  <a:schemeClr val="bg1"/>
                </a:solidFill>
                <a:latin typeface="DIN Neuzeit Grotesk Bold" panose="020B0802020203020204" pitchFamily="34" charset="0"/>
              </a:defRPr>
            </a:lvl1pPr>
          </a:lstStyle>
          <a:p>
            <a:pPr lvl="0"/>
            <a:r>
              <a:rPr lang="en-US"/>
              <a:t>Slide Title</a:t>
            </a:r>
          </a:p>
        </p:txBody>
      </p:sp>
      <p:pic>
        <p:nvPicPr>
          <p:cNvPr id="16" name="bg object 18">
            <a:extLst>
              <a:ext uri="{FF2B5EF4-FFF2-40B4-BE49-F238E27FC236}">
                <a16:creationId xmlns:a16="http://schemas.microsoft.com/office/drawing/2014/main" id="{7BC47229-7F17-2F1A-4D16-96AC672042CF}"/>
              </a:ext>
            </a:extLst>
          </p:cNvPr>
          <p:cNvPicPr/>
          <p:nvPr userDrawn="1"/>
        </p:nvPicPr>
        <p:blipFill>
          <a:blip r:embed="rId2" cstate="print">
            <a:extLst>
              <a:ext uri="{28A0092B-C50C-407E-A947-70E740481C1C}">
                <a14:useLocalDpi xmlns:a14="http://schemas.microsoft.com/office/drawing/2010/main" val="0"/>
              </a:ext>
            </a:extLst>
          </a:blip>
          <a:srcRect/>
          <a:stretch/>
        </p:blipFill>
        <p:spPr>
          <a:xfrm>
            <a:off x="12440789" y="7653528"/>
            <a:ext cx="1959236" cy="395164"/>
          </a:xfrm>
          <a:prstGeom prst="rect">
            <a:avLst/>
          </a:prstGeom>
        </p:spPr>
      </p:pic>
      <p:sp>
        <p:nvSpPr>
          <p:cNvPr id="18" name="Text Placeholder 17">
            <a:extLst>
              <a:ext uri="{FF2B5EF4-FFF2-40B4-BE49-F238E27FC236}">
                <a16:creationId xmlns:a16="http://schemas.microsoft.com/office/drawing/2014/main" id="{00FC8243-7310-1F6E-7887-B0E4F80F01AC}"/>
              </a:ext>
            </a:extLst>
          </p:cNvPr>
          <p:cNvSpPr>
            <a:spLocks noGrp="1"/>
          </p:cNvSpPr>
          <p:nvPr>
            <p:ph type="body" sz="quarter" idx="11" hasCustomPrompt="1"/>
          </p:nvPr>
        </p:nvSpPr>
        <p:spPr>
          <a:xfrm>
            <a:off x="685800" y="1905000"/>
            <a:ext cx="13411200" cy="307777"/>
          </a:xfrm>
        </p:spPr>
        <p:txBody>
          <a:bodyPr/>
          <a:lstStyle>
            <a:lvl1pPr>
              <a:defRPr sz="2000">
                <a:latin typeface="DIN Neuzeit Grotesk Std Light" panose="020B0502020203020204" pitchFamily="34" charset="0"/>
              </a:defRPr>
            </a:lvl1pPr>
            <a:lvl2pPr>
              <a:defRPr sz="2000">
                <a:latin typeface="DIN Neuzeit Grotesk Std Light" panose="020B0502020203020204" pitchFamily="34" charset="0"/>
              </a:defRPr>
            </a:lvl2pPr>
            <a:lvl3pPr>
              <a:defRPr sz="2000">
                <a:latin typeface="DIN Neuzeit Grotesk Std Light" panose="020B0502020203020204" pitchFamily="34" charset="0"/>
              </a:defRPr>
            </a:lvl3pPr>
            <a:lvl4pPr>
              <a:defRPr sz="2000">
                <a:latin typeface="DIN Neuzeit Grotesk Std Light" panose="020B0502020203020204" pitchFamily="34" charset="0"/>
              </a:defRPr>
            </a:lvl4pPr>
            <a:lvl5pPr>
              <a:defRPr sz="2000">
                <a:latin typeface="DIN Neuzeit Grotesk Std Light" panose="020B0502020203020204" pitchFamily="34" charset="0"/>
              </a:defRPr>
            </a:lvl5pPr>
          </a:lstStyle>
          <a:p>
            <a:pPr lvl="0"/>
            <a:r>
              <a:rPr lang="en-US"/>
              <a:t>Sub Header</a:t>
            </a:r>
          </a:p>
        </p:txBody>
      </p:sp>
      <p:sp>
        <p:nvSpPr>
          <p:cNvPr id="20" name="Text Placeholder 19">
            <a:extLst>
              <a:ext uri="{FF2B5EF4-FFF2-40B4-BE49-F238E27FC236}">
                <a16:creationId xmlns:a16="http://schemas.microsoft.com/office/drawing/2014/main" id="{8FE0616F-E2D8-75D0-EB04-435B847FA7EE}"/>
              </a:ext>
            </a:extLst>
          </p:cNvPr>
          <p:cNvSpPr>
            <a:spLocks noGrp="1"/>
          </p:cNvSpPr>
          <p:nvPr>
            <p:ph type="body" sz="quarter" idx="12" hasCustomPrompt="1"/>
          </p:nvPr>
        </p:nvSpPr>
        <p:spPr>
          <a:xfrm>
            <a:off x="673100" y="2590800"/>
            <a:ext cx="6642100" cy="4645547"/>
          </a:xfrm>
        </p:spPr>
        <p:txBody>
          <a:bodyPr/>
          <a:lstStyle>
            <a:lvl1pPr>
              <a:defRPr/>
            </a:lvl1pPr>
          </a:lstStyle>
          <a:p>
            <a:pPr lvl="0"/>
            <a:r>
              <a:rPr lang="en-US"/>
              <a:t>One Column</a:t>
            </a:r>
          </a:p>
        </p:txBody>
      </p:sp>
      <p:sp>
        <p:nvSpPr>
          <p:cNvPr id="2" name="Text Placeholder 19">
            <a:extLst>
              <a:ext uri="{FF2B5EF4-FFF2-40B4-BE49-F238E27FC236}">
                <a16:creationId xmlns:a16="http://schemas.microsoft.com/office/drawing/2014/main" id="{7CC72023-899C-ECF1-3F60-E0CFC7C7E40B}"/>
              </a:ext>
            </a:extLst>
          </p:cNvPr>
          <p:cNvSpPr>
            <a:spLocks noGrp="1"/>
          </p:cNvSpPr>
          <p:nvPr>
            <p:ph type="body" sz="quarter" idx="13" hasCustomPrompt="1"/>
          </p:nvPr>
        </p:nvSpPr>
        <p:spPr>
          <a:xfrm>
            <a:off x="7543800" y="2590800"/>
            <a:ext cx="6642100" cy="4645547"/>
          </a:xfrm>
        </p:spPr>
        <p:txBody>
          <a:bodyPr/>
          <a:lstStyle>
            <a:lvl1pPr>
              <a:defRPr/>
            </a:lvl1pPr>
          </a:lstStyle>
          <a:p>
            <a:pPr lvl="0"/>
            <a:r>
              <a:rPr lang="en-US"/>
              <a:t>Two Column</a:t>
            </a:r>
          </a:p>
        </p:txBody>
      </p:sp>
      <p:pic>
        <p:nvPicPr>
          <p:cNvPr id="4" name="Picture 3" descr="A blue house with a black background&#10;&#10;Description automatically generated">
            <a:extLst>
              <a:ext uri="{FF2B5EF4-FFF2-40B4-BE49-F238E27FC236}">
                <a16:creationId xmlns:a16="http://schemas.microsoft.com/office/drawing/2014/main" id="{7C2A0E09-2F30-19B0-8A75-6D08733E7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87200" y="7692082"/>
            <a:ext cx="356610" cy="356610"/>
          </a:xfrm>
          <a:prstGeom prst="rect">
            <a:avLst/>
          </a:prstGeom>
        </p:spPr>
      </p:pic>
    </p:spTree>
    <p:extLst>
      <p:ext uri="{BB962C8B-B14F-4D97-AF65-F5344CB8AC3E}">
        <p14:creationId xmlns:p14="http://schemas.microsoft.com/office/powerpoint/2010/main" val="296234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68BB7F9A-598C-B756-5214-78774343F1E1}"/>
              </a:ext>
            </a:extLst>
          </p:cNvPr>
          <p:cNvSpPr/>
          <p:nvPr userDrawn="1"/>
        </p:nvSpPr>
        <p:spPr>
          <a:xfrm>
            <a:off x="0" y="0"/>
            <a:ext cx="14630400" cy="1304925"/>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005D86"/>
          </a:solidFill>
        </p:spPr>
        <p:txBody>
          <a:bodyPr wrap="square" lIns="0" tIns="0" rIns="0" bIns="0" rtlCol="0"/>
          <a:lstStyle/>
          <a:p>
            <a:endParaRPr/>
          </a:p>
        </p:txBody>
      </p:sp>
      <p:cxnSp>
        <p:nvCxnSpPr>
          <p:cNvPr id="9" name="Straight Connector 8">
            <a:extLst>
              <a:ext uri="{FF2B5EF4-FFF2-40B4-BE49-F238E27FC236}">
                <a16:creationId xmlns:a16="http://schemas.microsoft.com/office/drawing/2014/main" id="{519F4A07-55A4-BDDE-EDDB-B4BEFE94732A}"/>
              </a:ext>
            </a:extLst>
          </p:cNvPr>
          <p:cNvCxnSpPr>
            <a:cxnSpLocks/>
          </p:cNvCxnSpPr>
          <p:nvPr userDrawn="1"/>
        </p:nvCxnSpPr>
        <p:spPr>
          <a:xfrm flipV="1">
            <a:off x="2894" y="1310710"/>
            <a:ext cx="3124200" cy="14118"/>
          </a:xfrm>
          <a:prstGeom prst="line">
            <a:avLst/>
          </a:prstGeom>
          <a:ln w="76200">
            <a:solidFill>
              <a:srgbClr val="A0BC4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2D7ECA-685F-1B66-1A06-CC8A7E07699F}"/>
              </a:ext>
            </a:extLst>
          </p:cNvPr>
          <p:cNvCxnSpPr>
            <a:cxnSpLocks/>
          </p:cNvCxnSpPr>
          <p:nvPr userDrawn="1"/>
        </p:nvCxnSpPr>
        <p:spPr>
          <a:xfrm>
            <a:off x="2898494" y="1309529"/>
            <a:ext cx="3124200" cy="0"/>
          </a:xfrm>
          <a:prstGeom prst="line">
            <a:avLst/>
          </a:prstGeom>
          <a:ln w="76200">
            <a:solidFill>
              <a:srgbClr val="A3650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8E796A-AF50-B2FC-ED06-23336780C55A}"/>
              </a:ext>
            </a:extLst>
          </p:cNvPr>
          <p:cNvCxnSpPr>
            <a:cxnSpLocks/>
          </p:cNvCxnSpPr>
          <p:nvPr userDrawn="1"/>
        </p:nvCxnSpPr>
        <p:spPr>
          <a:xfrm>
            <a:off x="5692816" y="1310710"/>
            <a:ext cx="3124200" cy="0"/>
          </a:xfrm>
          <a:prstGeom prst="line">
            <a:avLst/>
          </a:prstGeom>
          <a:ln w="76200">
            <a:solidFill>
              <a:srgbClr val="E3A61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7E7EF8-5C52-1038-B685-A80F2628562C}"/>
              </a:ext>
            </a:extLst>
          </p:cNvPr>
          <p:cNvCxnSpPr>
            <a:cxnSpLocks/>
          </p:cNvCxnSpPr>
          <p:nvPr userDrawn="1"/>
        </p:nvCxnSpPr>
        <p:spPr>
          <a:xfrm>
            <a:off x="8571054" y="1310710"/>
            <a:ext cx="3124200" cy="0"/>
          </a:xfrm>
          <a:prstGeom prst="line">
            <a:avLst/>
          </a:prstGeom>
          <a:ln w="76200">
            <a:solidFill>
              <a:srgbClr val="86CBE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8ABC12-9C04-5A8C-8A9C-9D13E0962966}"/>
              </a:ext>
            </a:extLst>
          </p:cNvPr>
          <p:cNvCxnSpPr>
            <a:cxnSpLocks/>
          </p:cNvCxnSpPr>
          <p:nvPr userDrawn="1"/>
        </p:nvCxnSpPr>
        <p:spPr>
          <a:xfrm>
            <a:off x="11509094" y="1310710"/>
            <a:ext cx="3124200" cy="0"/>
          </a:xfrm>
          <a:prstGeom prst="line">
            <a:avLst/>
          </a:prstGeom>
          <a:ln w="76200">
            <a:solidFill>
              <a:srgbClr val="00ADEF"/>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FF776C4-5054-C765-1CD2-2A5A7C9A6DF5}"/>
              </a:ext>
            </a:extLst>
          </p:cNvPr>
          <p:cNvSpPr>
            <a:spLocks noGrp="1"/>
          </p:cNvSpPr>
          <p:nvPr>
            <p:ph type="body" sz="quarter" idx="10" hasCustomPrompt="1"/>
          </p:nvPr>
        </p:nvSpPr>
        <p:spPr>
          <a:xfrm>
            <a:off x="1097280" y="383157"/>
            <a:ext cx="5303837" cy="538609"/>
          </a:xfrm>
        </p:spPr>
        <p:txBody>
          <a:bodyPr/>
          <a:lstStyle>
            <a:lvl1pPr>
              <a:defRPr sz="3500">
                <a:solidFill>
                  <a:schemeClr val="bg1"/>
                </a:solidFill>
                <a:latin typeface="DIN Neuzeit Grotesk Bold" panose="020B0802020203020204" pitchFamily="34" charset="0"/>
              </a:defRPr>
            </a:lvl1pPr>
          </a:lstStyle>
          <a:p>
            <a:pPr lvl="0"/>
            <a:r>
              <a:rPr lang="en-US"/>
              <a:t>Slide Title</a:t>
            </a:r>
          </a:p>
        </p:txBody>
      </p:sp>
      <p:pic>
        <p:nvPicPr>
          <p:cNvPr id="16" name="bg object 18">
            <a:extLst>
              <a:ext uri="{FF2B5EF4-FFF2-40B4-BE49-F238E27FC236}">
                <a16:creationId xmlns:a16="http://schemas.microsoft.com/office/drawing/2014/main" id="{7BC47229-7F17-2F1A-4D16-96AC672042CF}"/>
              </a:ext>
            </a:extLst>
          </p:cNvPr>
          <p:cNvPicPr/>
          <p:nvPr userDrawn="1"/>
        </p:nvPicPr>
        <p:blipFill>
          <a:blip r:embed="rId2" cstate="print">
            <a:extLst>
              <a:ext uri="{28A0092B-C50C-407E-A947-70E740481C1C}">
                <a14:useLocalDpi xmlns:a14="http://schemas.microsoft.com/office/drawing/2010/main" val="0"/>
              </a:ext>
            </a:extLst>
          </a:blip>
          <a:srcRect/>
          <a:stretch/>
        </p:blipFill>
        <p:spPr>
          <a:xfrm>
            <a:off x="12440789" y="7653528"/>
            <a:ext cx="1959236" cy="395164"/>
          </a:xfrm>
          <a:prstGeom prst="rect">
            <a:avLst/>
          </a:prstGeom>
        </p:spPr>
      </p:pic>
      <p:sp>
        <p:nvSpPr>
          <p:cNvPr id="18" name="Text Placeholder 17">
            <a:extLst>
              <a:ext uri="{FF2B5EF4-FFF2-40B4-BE49-F238E27FC236}">
                <a16:creationId xmlns:a16="http://schemas.microsoft.com/office/drawing/2014/main" id="{00FC8243-7310-1F6E-7887-B0E4F80F01AC}"/>
              </a:ext>
            </a:extLst>
          </p:cNvPr>
          <p:cNvSpPr>
            <a:spLocks noGrp="1"/>
          </p:cNvSpPr>
          <p:nvPr>
            <p:ph type="body" sz="quarter" idx="11" hasCustomPrompt="1"/>
          </p:nvPr>
        </p:nvSpPr>
        <p:spPr>
          <a:xfrm>
            <a:off x="685800" y="1905000"/>
            <a:ext cx="13411200" cy="307777"/>
          </a:xfrm>
        </p:spPr>
        <p:txBody>
          <a:bodyPr/>
          <a:lstStyle>
            <a:lvl1pPr>
              <a:defRPr sz="2000">
                <a:latin typeface="DIN Neuzeit Grotesk Std Light" panose="020B0502020203020204" pitchFamily="34" charset="0"/>
              </a:defRPr>
            </a:lvl1pPr>
            <a:lvl2pPr>
              <a:defRPr sz="2000">
                <a:latin typeface="DIN Neuzeit Grotesk Std Light" panose="020B0502020203020204" pitchFamily="34" charset="0"/>
              </a:defRPr>
            </a:lvl2pPr>
            <a:lvl3pPr>
              <a:defRPr sz="2000">
                <a:latin typeface="DIN Neuzeit Grotesk Std Light" panose="020B0502020203020204" pitchFamily="34" charset="0"/>
              </a:defRPr>
            </a:lvl3pPr>
            <a:lvl4pPr>
              <a:defRPr sz="2000">
                <a:latin typeface="DIN Neuzeit Grotesk Std Light" panose="020B0502020203020204" pitchFamily="34" charset="0"/>
              </a:defRPr>
            </a:lvl4pPr>
            <a:lvl5pPr>
              <a:defRPr sz="2000">
                <a:latin typeface="DIN Neuzeit Grotesk Std Light" panose="020B0502020203020204" pitchFamily="34" charset="0"/>
              </a:defRPr>
            </a:lvl5pPr>
          </a:lstStyle>
          <a:p>
            <a:pPr lvl="0"/>
            <a:r>
              <a:rPr lang="en-US"/>
              <a:t>Sub Header</a:t>
            </a:r>
          </a:p>
        </p:txBody>
      </p:sp>
      <p:sp>
        <p:nvSpPr>
          <p:cNvPr id="20" name="Text Placeholder 19">
            <a:extLst>
              <a:ext uri="{FF2B5EF4-FFF2-40B4-BE49-F238E27FC236}">
                <a16:creationId xmlns:a16="http://schemas.microsoft.com/office/drawing/2014/main" id="{8FE0616F-E2D8-75D0-EB04-435B847FA7EE}"/>
              </a:ext>
            </a:extLst>
          </p:cNvPr>
          <p:cNvSpPr>
            <a:spLocks noGrp="1"/>
          </p:cNvSpPr>
          <p:nvPr>
            <p:ph type="body" sz="quarter" idx="12" hasCustomPrompt="1"/>
          </p:nvPr>
        </p:nvSpPr>
        <p:spPr>
          <a:xfrm>
            <a:off x="685800" y="2638916"/>
            <a:ext cx="4051300" cy="4645547"/>
          </a:xfrm>
        </p:spPr>
        <p:txBody>
          <a:bodyPr/>
          <a:lstStyle>
            <a:lvl1pPr>
              <a:defRPr/>
            </a:lvl1pPr>
          </a:lstStyle>
          <a:p>
            <a:pPr lvl="0"/>
            <a:r>
              <a:rPr lang="en-US"/>
              <a:t>One Column</a:t>
            </a:r>
          </a:p>
        </p:txBody>
      </p:sp>
      <p:sp>
        <p:nvSpPr>
          <p:cNvPr id="3" name="Text Placeholder 19">
            <a:extLst>
              <a:ext uri="{FF2B5EF4-FFF2-40B4-BE49-F238E27FC236}">
                <a16:creationId xmlns:a16="http://schemas.microsoft.com/office/drawing/2014/main" id="{14AB645C-2317-E848-3563-FFDD9AA9CB3C}"/>
              </a:ext>
            </a:extLst>
          </p:cNvPr>
          <p:cNvSpPr>
            <a:spLocks noGrp="1"/>
          </p:cNvSpPr>
          <p:nvPr>
            <p:ph type="body" sz="quarter" idx="13" hasCustomPrompt="1"/>
          </p:nvPr>
        </p:nvSpPr>
        <p:spPr>
          <a:xfrm>
            <a:off x="5378450" y="2620395"/>
            <a:ext cx="4051300" cy="4664068"/>
          </a:xfrm>
        </p:spPr>
        <p:txBody>
          <a:bodyPr/>
          <a:lstStyle>
            <a:lvl1pPr>
              <a:defRPr/>
            </a:lvl1pPr>
          </a:lstStyle>
          <a:p>
            <a:pPr lvl="0"/>
            <a:r>
              <a:rPr lang="en-US"/>
              <a:t>Two Column</a:t>
            </a:r>
          </a:p>
        </p:txBody>
      </p:sp>
      <p:sp>
        <p:nvSpPr>
          <p:cNvPr id="4" name="Text Placeholder 19">
            <a:extLst>
              <a:ext uri="{FF2B5EF4-FFF2-40B4-BE49-F238E27FC236}">
                <a16:creationId xmlns:a16="http://schemas.microsoft.com/office/drawing/2014/main" id="{C24F2B44-3B6D-27B6-D02D-50B22CD59BC8}"/>
              </a:ext>
            </a:extLst>
          </p:cNvPr>
          <p:cNvSpPr>
            <a:spLocks noGrp="1"/>
          </p:cNvSpPr>
          <p:nvPr>
            <p:ph type="body" sz="quarter" idx="14" hasCustomPrompt="1"/>
          </p:nvPr>
        </p:nvSpPr>
        <p:spPr>
          <a:xfrm>
            <a:off x="10045700" y="2620395"/>
            <a:ext cx="4051300" cy="4664068"/>
          </a:xfrm>
        </p:spPr>
        <p:txBody>
          <a:bodyPr/>
          <a:lstStyle>
            <a:lvl1pPr>
              <a:defRPr/>
            </a:lvl1pPr>
          </a:lstStyle>
          <a:p>
            <a:pPr lvl="0"/>
            <a:r>
              <a:rPr lang="en-US"/>
              <a:t>Three Column</a:t>
            </a:r>
          </a:p>
        </p:txBody>
      </p:sp>
      <p:pic>
        <p:nvPicPr>
          <p:cNvPr id="5" name="Picture 4" descr="A blue house with a black background&#10;&#10;Description automatically generated">
            <a:extLst>
              <a:ext uri="{FF2B5EF4-FFF2-40B4-BE49-F238E27FC236}">
                <a16:creationId xmlns:a16="http://schemas.microsoft.com/office/drawing/2014/main" id="{FD784003-8848-0052-3434-60CDA115EC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87200" y="7692082"/>
            <a:ext cx="356610" cy="356610"/>
          </a:xfrm>
          <a:prstGeom prst="rect">
            <a:avLst/>
          </a:prstGeom>
        </p:spPr>
      </p:pic>
    </p:spTree>
    <p:extLst>
      <p:ext uri="{BB962C8B-B14F-4D97-AF65-F5344CB8AC3E}">
        <p14:creationId xmlns:p14="http://schemas.microsoft.com/office/powerpoint/2010/main" val="221401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grpSp>
        <p:nvGrpSpPr>
          <p:cNvPr id="7" name="object 4">
            <a:extLst>
              <a:ext uri="{FF2B5EF4-FFF2-40B4-BE49-F238E27FC236}">
                <a16:creationId xmlns:a16="http://schemas.microsoft.com/office/drawing/2014/main" id="{EBC6FB43-203B-9853-A39C-52A562FDD7E8}"/>
              </a:ext>
            </a:extLst>
          </p:cNvPr>
          <p:cNvGrpSpPr/>
          <p:nvPr userDrawn="1"/>
        </p:nvGrpSpPr>
        <p:grpSpPr>
          <a:xfrm>
            <a:off x="0" y="1464956"/>
            <a:ext cx="14630400" cy="5337787"/>
            <a:chOff x="0" y="5105400"/>
            <a:chExt cx="14630400" cy="3114675"/>
          </a:xfrm>
          <a:solidFill>
            <a:srgbClr val="005D86"/>
          </a:solidFill>
        </p:grpSpPr>
        <p:pic>
          <p:nvPicPr>
            <p:cNvPr id="8" name="object 5">
              <a:extLst>
                <a:ext uri="{FF2B5EF4-FFF2-40B4-BE49-F238E27FC236}">
                  <a16:creationId xmlns:a16="http://schemas.microsoft.com/office/drawing/2014/main" id="{B06A40CB-A948-08F8-7FC0-BF5A7AFFDF41}"/>
                </a:ext>
              </a:extLst>
            </p:cNvPr>
            <p:cNvPicPr/>
            <p:nvPr/>
          </p:nvPicPr>
          <p:blipFill>
            <a:blip r:embed="rId2" cstate="print"/>
            <a:stretch>
              <a:fillRect/>
            </a:stretch>
          </p:blipFill>
          <p:spPr>
            <a:xfrm>
              <a:off x="762000" y="5343525"/>
              <a:ext cx="666750" cy="685800"/>
            </a:xfrm>
            <a:prstGeom prst="rect">
              <a:avLst/>
            </a:prstGeom>
            <a:grpFill/>
          </p:spPr>
        </p:pic>
        <p:sp>
          <p:nvSpPr>
            <p:cNvPr id="9" name="object 6">
              <a:extLst>
                <a:ext uri="{FF2B5EF4-FFF2-40B4-BE49-F238E27FC236}">
                  <a16:creationId xmlns:a16="http://schemas.microsoft.com/office/drawing/2014/main" id="{BAFC7D31-AABF-6981-AFBA-B7D103502AD5}"/>
                </a:ext>
              </a:extLst>
            </p:cNvPr>
            <p:cNvSpPr/>
            <p:nvPr/>
          </p:nvSpPr>
          <p:spPr>
            <a:xfrm>
              <a:off x="0" y="5105400"/>
              <a:ext cx="14630400" cy="3114675"/>
            </a:xfrm>
            <a:custGeom>
              <a:avLst/>
              <a:gdLst/>
              <a:ahLst/>
              <a:cxnLst/>
              <a:rect l="l" t="t" r="r" b="b"/>
              <a:pathLst>
                <a:path w="14630400" h="3114675">
                  <a:moveTo>
                    <a:pt x="14630400" y="0"/>
                  </a:moveTo>
                  <a:lnTo>
                    <a:pt x="0" y="0"/>
                  </a:lnTo>
                  <a:lnTo>
                    <a:pt x="0" y="3114675"/>
                  </a:lnTo>
                  <a:lnTo>
                    <a:pt x="14630400" y="3114675"/>
                  </a:lnTo>
                  <a:lnTo>
                    <a:pt x="14630400" y="0"/>
                  </a:lnTo>
                  <a:close/>
                </a:path>
              </a:pathLst>
            </a:custGeom>
            <a:grpFill/>
          </p:spPr>
          <p:txBody>
            <a:bodyPr wrap="square" lIns="0" tIns="0" rIns="0" bIns="0" rtlCol="0"/>
            <a:lstStyle/>
            <a:p>
              <a:endParaRPr/>
            </a:p>
          </p:txBody>
        </p:sp>
      </p:grpSp>
      <p:pic>
        <p:nvPicPr>
          <p:cNvPr id="11" name="Picture 10" descr="A black background with blue letters&#10;&#10;AI-generated content may be incorrect.">
            <a:extLst>
              <a:ext uri="{FF2B5EF4-FFF2-40B4-BE49-F238E27FC236}">
                <a16:creationId xmlns:a16="http://schemas.microsoft.com/office/drawing/2014/main" id="{CB679995-C9E1-1686-2CE2-D4B1467C50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5200" y="228600"/>
            <a:ext cx="3276600" cy="660873"/>
          </a:xfrm>
          <a:prstGeom prst="rect">
            <a:avLst/>
          </a:prstGeom>
        </p:spPr>
      </p:pic>
      <p:sp>
        <p:nvSpPr>
          <p:cNvPr id="26" name="Text Placeholder 25">
            <a:extLst>
              <a:ext uri="{FF2B5EF4-FFF2-40B4-BE49-F238E27FC236}">
                <a16:creationId xmlns:a16="http://schemas.microsoft.com/office/drawing/2014/main" id="{5AFF95CF-CF70-13AF-63E8-62F4CEEE3CAC}"/>
              </a:ext>
            </a:extLst>
          </p:cNvPr>
          <p:cNvSpPr>
            <a:spLocks noGrp="1"/>
          </p:cNvSpPr>
          <p:nvPr>
            <p:ph type="body" sz="quarter" idx="11" hasCustomPrompt="1"/>
          </p:nvPr>
        </p:nvSpPr>
        <p:spPr>
          <a:xfrm>
            <a:off x="2131069" y="2303222"/>
            <a:ext cx="6553200" cy="769441"/>
          </a:xfrm>
        </p:spPr>
        <p:txBody>
          <a:bodyPr/>
          <a:lstStyle>
            <a:lvl1pPr>
              <a:defRPr sz="5000">
                <a:solidFill>
                  <a:schemeClr val="bg1"/>
                </a:solidFill>
                <a:latin typeface="DIN Neuzeit Grotesk Bold" panose="020B0802020203020204" pitchFamily="34" charset="0"/>
              </a:defRPr>
            </a:lvl1pPr>
          </a:lstStyle>
          <a:p>
            <a:pPr lvl="0"/>
            <a:r>
              <a:rPr lang="en-US"/>
              <a:t>Transition Slide</a:t>
            </a:r>
          </a:p>
        </p:txBody>
      </p:sp>
      <p:sp>
        <p:nvSpPr>
          <p:cNvPr id="28" name="Text Placeholder 27">
            <a:extLst>
              <a:ext uri="{FF2B5EF4-FFF2-40B4-BE49-F238E27FC236}">
                <a16:creationId xmlns:a16="http://schemas.microsoft.com/office/drawing/2014/main" id="{31BF70A8-8FAB-721D-0255-A27CED9DE93A}"/>
              </a:ext>
            </a:extLst>
          </p:cNvPr>
          <p:cNvSpPr>
            <a:spLocks noGrp="1"/>
          </p:cNvSpPr>
          <p:nvPr>
            <p:ph type="body" sz="quarter" idx="12" hasCustomPrompt="1"/>
          </p:nvPr>
        </p:nvSpPr>
        <p:spPr>
          <a:xfrm>
            <a:off x="2130747" y="3268632"/>
            <a:ext cx="6400800" cy="507447"/>
          </a:xfrm>
        </p:spPr>
        <p:txBody>
          <a:bodyPr/>
          <a:lstStyle>
            <a:lvl1pPr>
              <a:defRPr>
                <a:solidFill>
                  <a:schemeClr val="bg1"/>
                </a:solidFill>
              </a:defRPr>
            </a:lvl1pPr>
          </a:lstStyle>
          <a:p>
            <a:pPr marL="12700" marR="5080">
              <a:lnSpc>
                <a:spcPts val="4580"/>
              </a:lnSpc>
              <a:spcBef>
                <a:spcPts val="395"/>
              </a:spcBef>
            </a:pPr>
            <a:r>
              <a:rPr lang="en-US" sz="2000">
                <a:latin typeface="DINNeuzeitGrotesk LT BoldCond" panose="02000806040000020004" pitchFamily="2" charset="0"/>
              </a:rPr>
              <a:t>Sub Header</a:t>
            </a:r>
          </a:p>
        </p:txBody>
      </p:sp>
      <p:sp>
        <p:nvSpPr>
          <p:cNvPr id="10" name="Right Triangle 9">
            <a:extLst>
              <a:ext uri="{FF2B5EF4-FFF2-40B4-BE49-F238E27FC236}">
                <a16:creationId xmlns:a16="http://schemas.microsoft.com/office/drawing/2014/main" id="{341FCE88-828B-9920-2A37-50D2079FAB38}"/>
              </a:ext>
            </a:extLst>
          </p:cNvPr>
          <p:cNvSpPr/>
          <p:nvPr userDrawn="1"/>
        </p:nvSpPr>
        <p:spPr>
          <a:xfrm>
            <a:off x="-5706" y="2687943"/>
            <a:ext cx="6096000" cy="4114800"/>
          </a:xfrm>
          <a:prstGeom prst="rtTriangle">
            <a:avLst/>
          </a:prstGeom>
          <a:solidFill>
            <a:srgbClr val="A0BC4A"/>
          </a:solidFill>
          <a:ln>
            <a:solidFill>
              <a:srgbClr val="A0BC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00F8763B-DEC1-D7C6-1014-6B345680D6E5}"/>
              </a:ext>
            </a:extLst>
          </p:cNvPr>
          <p:cNvSpPr/>
          <p:nvPr userDrawn="1"/>
        </p:nvSpPr>
        <p:spPr>
          <a:xfrm rot="10800000">
            <a:off x="8534400" y="1464957"/>
            <a:ext cx="6096000" cy="4114800"/>
          </a:xfrm>
          <a:prstGeom prst="rtTriangle">
            <a:avLst/>
          </a:prstGeom>
          <a:solidFill>
            <a:srgbClr val="E3A612"/>
          </a:solidFill>
          <a:ln>
            <a:solidFill>
              <a:srgbClr val="E3A6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blue house with a black background&#10;&#10;Description automatically generated">
            <a:extLst>
              <a:ext uri="{FF2B5EF4-FFF2-40B4-BE49-F238E27FC236}">
                <a16:creationId xmlns:a16="http://schemas.microsoft.com/office/drawing/2014/main" id="{54378B7E-D84C-28C6-C84E-D15E08853C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45190" y="7644390"/>
            <a:ext cx="356610" cy="356610"/>
          </a:xfrm>
          <a:prstGeom prst="rect">
            <a:avLst/>
          </a:prstGeom>
        </p:spPr>
      </p:pic>
    </p:spTree>
    <p:extLst>
      <p:ext uri="{BB962C8B-B14F-4D97-AF65-F5344CB8AC3E}">
        <p14:creationId xmlns:p14="http://schemas.microsoft.com/office/powerpoint/2010/main" val="61840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68BB7F9A-598C-B756-5214-78774343F1E1}"/>
              </a:ext>
            </a:extLst>
          </p:cNvPr>
          <p:cNvSpPr/>
          <p:nvPr userDrawn="1"/>
        </p:nvSpPr>
        <p:spPr>
          <a:xfrm>
            <a:off x="0" y="0"/>
            <a:ext cx="14630400" cy="1304925"/>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005D86"/>
          </a:solidFill>
        </p:spPr>
        <p:txBody>
          <a:bodyPr wrap="square" lIns="0" tIns="0" rIns="0" bIns="0" rtlCol="0"/>
          <a:lstStyle/>
          <a:p>
            <a:endParaRPr/>
          </a:p>
        </p:txBody>
      </p:sp>
      <p:cxnSp>
        <p:nvCxnSpPr>
          <p:cNvPr id="9" name="Straight Connector 8">
            <a:extLst>
              <a:ext uri="{FF2B5EF4-FFF2-40B4-BE49-F238E27FC236}">
                <a16:creationId xmlns:a16="http://schemas.microsoft.com/office/drawing/2014/main" id="{519F4A07-55A4-BDDE-EDDB-B4BEFE94732A}"/>
              </a:ext>
            </a:extLst>
          </p:cNvPr>
          <p:cNvCxnSpPr>
            <a:cxnSpLocks/>
          </p:cNvCxnSpPr>
          <p:nvPr userDrawn="1"/>
        </p:nvCxnSpPr>
        <p:spPr>
          <a:xfrm flipV="1">
            <a:off x="2894" y="1310710"/>
            <a:ext cx="3124200" cy="14118"/>
          </a:xfrm>
          <a:prstGeom prst="line">
            <a:avLst/>
          </a:prstGeom>
          <a:ln w="76200">
            <a:solidFill>
              <a:srgbClr val="A0BC4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2D7ECA-685F-1B66-1A06-CC8A7E07699F}"/>
              </a:ext>
            </a:extLst>
          </p:cNvPr>
          <p:cNvCxnSpPr>
            <a:cxnSpLocks/>
          </p:cNvCxnSpPr>
          <p:nvPr userDrawn="1"/>
        </p:nvCxnSpPr>
        <p:spPr>
          <a:xfrm>
            <a:off x="2898494" y="1309529"/>
            <a:ext cx="3124200" cy="0"/>
          </a:xfrm>
          <a:prstGeom prst="line">
            <a:avLst/>
          </a:prstGeom>
          <a:ln w="76200">
            <a:solidFill>
              <a:srgbClr val="A3650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8E796A-AF50-B2FC-ED06-23336780C55A}"/>
              </a:ext>
            </a:extLst>
          </p:cNvPr>
          <p:cNvCxnSpPr>
            <a:cxnSpLocks/>
          </p:cNvCxnSpPr>
          <p:nvPr userDrawn="1"/>
        </p:nvCxnSpPr>
        <p:spPr>
          <a:xfrm>
            <a:off x="5692816" y="1310710"/>
            <a:ext cx="3124200" cy="0"/>
          </a:xfrm>
          <a:prstGeom prst="line">
            <a:avLst/>
          </a:prstGeom>
          <a:ln w="76200">
            <a:solidFill>
              <a:srgbClr val="E3A61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17E7EF8-5C52-1038-B685-A80F2628562C}"/>
              </a:ext>
            </a:extLst>
          </p:cNvPr>
          <p:cNvCxnSpPr>
            <a:cxnSpLocks/>
          </p:cNvCxnSpPr>
          <p:nvPr userDrawn="1"/>
        </p:nvCxnSpPr>
        <p:spPr>
          <a:xfrm>
            <a:off x="8571054" y="1310710"/>
            <a:ext cx="3124200" cy="0"/>
          </a:xfrm>
          <a:prstGeom prst="line">
            <a:avLst/>
          </a:prstGeom>
          <a:ln w="76200">
            <a:solidFill>
              <a:srgbClr val="86CBE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8ABC12-9C04-5A8C-8A9C-9D13E0962966}"/>
              </a:ext>
            </a:extLst>
          </p:cNvPr>
          <p:cNvCxnSpPr>
            <a:cxnSpLocks/>
          </p:cNvCxnSpPr>
          <p:nvPr userDrawn="1"/>
        </p:nvCxnSpPr>
        <p:spPr>
          <a:xfrm>
            <a:off x="11509094" y="1310710"/>
            <a:ext cx="3124200" cy="0"/>
          </a:xfrm>
          <a:prstGeom prst="line">
            <a:avLst/>
          </a:prstGeom>
          <a:ln w="76200">
            <a:solidFill>
              <a:srgbClr val="00ADEF"/>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6FF776C4-5054-C765-1CD2-2A5A7C9A6DF5}"/>
              </a:ext>
            </a:extLst>
          </p:cNvPr>
          <p:cNvSpPr>
            <a:spLocks noGrp="1"/>
          </p:cNvSpPr>
          <p:nvPr>
            <p:ph type="body" sz="quarter" idx="10" hasCustomPrompt="1"/>
          </p:nvPr>
        </p:nvSpPr>
        <p:spPr>
          <a:xfrm>
            <a:off x="1097280" y="383157"/>
            <a:ext cx="5303837" cy="538609"/>
          </a:xfrm>
        </p:spPr>
        <p:txBody>
          <a:bodyPr/>
          <a:lstStyle>
            <a:lvl1pPr>
              <a:defRPr sz="3500">
                <a:solidFill>
                  <a:schemeClr val="bg1"/>
                </a:solidFill>
                <a:latin typeface="DIN Neuzeit Grotesk Bold" panose="020B0802020203020204" pitchFamily="34" charset="0"/>
              </a:defRPr>
            </a:lvl1pPr>
          </a:lstStyle>
          <a:p>
            <a:pPr lvl="0"/>
            <a:r>
              <a:rPr lang="en-US"/>
              <a:t>Slide Title</a:t>
            </a:r>
          </a:p>
        </p:txBody>
      </p:sp>
      <p:pic>
        <p:nvPicPr>
          <p:cNvPr id="16" name="bg object 18">
            <a:extLst>
              <a:ext uri="{FF2B5EF4-FFF2-40B4-BE49-F238E27FC236}">
                <a16:creationId xmlns:a16="http://schemas.microsoft.com/office/drawing/2014/main" id="{7BC47229-7F17-2F1A-4D16-96AC672042CF}"/>
              </a:ext>
            </a:extLst>
          </p:cNvPr>
          <p:cNvPicPr/>
          <p:nvPr userDrawn="1"/>
        </p:nvPicPr>
        <p:blipFill>
          <a:blip r:embed="rId2" cstate="print">
            <a:extLst>
              <a:ext uri="{28A0092B-C50C-407E-A947-70E740481C1C}">
                <a14:useLocalDpi xmlns:a14="http://schemas.microsoft.com/office/drawing/2010/main" val="0"/>
              </a:ext>
            </a:extLst>
          </a:blip>
          <a:srcRect/>
          <a:stretch/>
        </p:blipFill>
        <p:spPr>
          <a:xfrm>
            <a:off x="12440789" y="7653528"/>
            <a:ext cx="1959236" cy="395164"/>
          </a:xfrm>
          <a:prstGeom prst="rect">
            <a:avLst/>
          </a:prstGeom>
        </p:spPr>
      </p:pic>
      <p:sp>
        <p:nvSpPr>
          <p:cNvPr id="18" name="Text Placeholder 17">
            <a:extLst>
              <a:ext uri="{FF2B5EF4-FFF2-40B4-BE49-F238E27FC236}">
                <a16:creationId xmlns:a16="http://schemas.microsoft.com/office/drawing/2014/main" id="{00FC8243-7310-1F6E-7887-B0E4F80F01AC}"/>
              </a:ext>
            </a:extLst>
          </p:cNvPr>
          <p:cNvSpPr>
            <a:spLocks noGrp="1"/>
          </p:cNvSpPr>
          <p:nvPr>
            <p:ph type="body" sz="quarter" idx="11" hasCustomPrompt="1"/>
          </p:nvPr>
        </p:nvSpPr>
        <p:spPr>
          <a:xfrm>
            <a:off x="685800" y="1905000"/>
            <a:ext cx="13411200" cy="307777"/>
          </a:xfrm>
        </p:spPr>
        <p:txBody>
          <a:bodyPr/>
          <a:lstStyle>
            <a:lvl1pPr>
              <a:defRPr sz="2000">
                <a:latin typeface="DIN Neuzeit Grotesk Std Light" panose="020B0502020203020204" pitchFamily="34" charset="0"/>
              </a:defRPr>
            </a:lvl1pPr>
            <a:lvl2pPr>
              <a:defRPr sz="2000">
                <a:latin typeface="DIN Neuzeit Grotesk Std Light" panose="020B0502020203020204" pitchFamily="34" charset="0"/>
              </a:defRPr>
            </a:lvl2pPr>
            <a:lvl3pPr>
              <a:defRPr sz="2000">
                <a:latin typeface="DIN Neuzeit Grotesk Std Light" panose="020B0502020203020204" pitchFamily="34" charset="0"/>
              </a:defRPr>
            </a:lvl3pPr>
            <a:lvl4pPr>
              <a:defRPr sz="2000">
                <a:latin typeface="DIN Neuzeit Grotesk Std Light" panose="020B0502020203020204" pitchFamily="34" charset="0"/>
              </a:defRPr>
            </a:lvl4pPr>
            <a:lvl5pPr>
              <a:defRPr sz="2000">
                <a:latin typeface="DIN Neuzeit Grotesk Std Light" panose="020B0502020203020204" pitchFamily="34" charset="0"/>
              </a:defRPr>
            </a:lvl5pPr>
          </a:lstStyle>
          <a:p>
            <a:pPr lvl="0"/>
            <a:r>
              <a:rPr lang="en-US"/>
              <a:t>Sub Header</a:t>
            </a:r>
          </a:p>
        </p:txBody>
      </p:sp>
      <p:sp>
        <p:nvSpPr>
          <p:cNvPr id="2" name="Text Placeholder 19">
            <a:extLst>
              <a:ext uri="{FF2B5EF4-FFF2-40B4-BE49-F238E27FC236}">
                <a16:creationId xmlns:a16="http://schemas.microsoft.com/office/drawing/2014/main" id="{7CC72023-899C-ECF1-3F60-E0CFC7C7E40B}"/>
              </a:ext>
            </a:extLst>
          </p:cNvPr>
          <p:cNvSpPr>
            <a:spLocks noGrp="1"/>
          </p:cNvSpPr>
          <p:nvPr>
            <p:ph type="body" sz="quarter" idx="13" hasCustomPrompt="1"/>
          </p:nvPr>
        </p:nvSpPr>
        <p:spPr>
          <a:xfrm>
            <a:off x="7556502" y="2546971"/>
            <a:ext cx="6642100" cy="4772363"/>
          </a:xfrm>
        </p:spPr>
        <p:txBody>
          <a:bodyPr/>
          <a:lstStyle>
            <a:lvl1pPr>
              <a:defRPr/>
            </a:lvl1pPr>
          </a:lstStyle>
          <a:p>
            <a:pPr lvl="0"/>
            <a:r>
              <a:rPr lang="en-US"/>
              <a:t>One Column</a:t>
            </a:r>
          </a:p>
        </p:txBody>
      </p:sp>
      <p:sp>
        <p:nvSpPr>
          <p:cNvPr id="4" name="Picture Placeholder 3">
            <a:extLst>
              <a:ext uri="{FF2B5EF4-FFF2-40B4-BE49-F238E27FC236}">
                <a16:creationId xmlns:a16="http://schemas.microsoft.com/office/drawing/2014/main" id="{3369EADE-337C-FB20-BC26-04D9A0A0C486}"/>
              </a:ext>
            </a:extLst>
          </p:cNvPr>
          <p:cNvSpPr>
            <a:spLocks noGrp="1"/>
          </p:cNvSpPr>
          <p:nvPr>
            <p:ph type="pic" sz="quarter" idx="14"/>
          </p:nvPr>
        </p:nvSpPr>
        <p:spPr>
          <a:xfrm>
            <a:off x="431798" y="2546971"/>
            <a:ext cx="6781801" cy="4766374"/>
          </a:xfrm>
        </p:spPr>
        <p:txBody>
          <a:bodyPr/>
          <a:lstStyle/>
          <a:p>
            <a:endParaRPr lang="en-US"/>
          </a:p>
        </p:txBody>
      </p:sp>
      <p:pic>
        <p:nvPicPr>
          <p:cNvPr id="5" name="Picture 4" descr="A blue house with a black background&#10;&#10;Description automatically generated">
            <a:extLst>
              <a:ext uri="{FF2B5EF4-FFF2-40B4-BE49-F238E27FC236}">
                <a16:creationId xmlns:a16="http://schemas.microsoft.com/office/drawing/2014/main" id="{5ED58068-E2C8-7FE0-9B40-955B71B05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87200" y="7692082"/>
            <a:ext cx="356610" cy="356610"/>
          </a:xfrm>
          <a:prstGeom prst="rect">
            <a:avLst/>
          </a:prstGeom>
        </p:spPr>
      </p:pic>
    </p:spTree>
    <p:extLst>
      <p:ext uri="{BB962C8B-B14F-4D97-AF65-F5344CB8AC3E}">
        <p14:creationId xmlns:p14="http://schemas.microsoft.com/office/powerpoint/2010/main" val="349246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grpSp>
        <p:nvGrpSpPr>
          <p:cNvPr id="7" name="object 4">
            <a:extLst>
              <a:ext uri="{FF2B5EF4-FFF2-40B4-BE49-F238E27FC236}">
                <a16:creationId xmlns:a16="http://schemas.microsoft.com/office/drawing/2014/main" id="{EBC6FB43-203B-9853-A39C-52A562FDD7E8}"/>
              </a:ext>
            </a:extLst>
          </p:cNvPr>
          <p:cNvGrpSpPr/>
          <p:nvPr userDrawn="1"/>
        </p:nvGrpSpPr>
        <p:grpSpPr>
          <a:xfrm>
            <a:off x="0" y="3688068"/>
            <a:ext cx="14630400" cy="3114675"/>
            <a:chOff x="0" y="5105400"/>
            <a:chExt cx="14630400" cy="3114675"/>
          </a:xfrm>
          <a:solidFill>
            <a:srgbClr val="005D86"/>
          </a:solidFill>
        </p:grpSpPr>
        <p:pic>
          <p:nvPicPr>
            <p:cNvPr id="8" name="object 5">
              <a:extLst>
                <a:ext uri="{FF2B5EF4-FFF2-40B4-BE49-F238E27FC236}">
                  <a16:creationId xmlns:a16="http://schemas.microsoft.com/office/drawing/2014/main" id="{B06A40CB-A948-08F8-7FC0-BF5A7AFFDF41}"/>
                </a:ext>
              </a:extLst>
            </p:cNvPr>
            <p:cNvPicPr/>
            <p:nvPr/>
          </p:nvPicPr>
          <p:blipFill>
            <a:blip r:embed="rId2" cstate="print"/>
            <a:stretch>
              <a:fillRect/>
            </a:stretch>
          </p:blipFill>
          <p:spPr>
            <a:xfrm>
              <a:off x="762000" y="5343525"/>
              <a:ext cx="666750" cy="685800"/>
            </a:xfrm>
            <a:prstGeom prst="rect">
              <a:avLst/>
            </a:prstGeom>
            <a:grpFill/>
          </p:spPr>
        </p:pic>
        <p:sp>
          <p:nvSpPr>
            <p:cNvPr id="9" name="object 6">
              <a:extLst>
                <a:ext uri="{FF2B5EF4-FFF2-40B4-BE49-F238E27FC236}">
                  <a16:creationId xmlns:a16="http://schemas.microsoft.com/office/drawing/2014/main" id="{BAFC7D31-AABF-6981-AFBA-B7D103502AD5}"/>
                </a:ext>
              </a:extLst>
            </p:cNvPr>
            <p:cNvSpPr/>
            <p:nvPr/>
          </p:nvSpPr>
          <p:spPr>
            <a:xfrm>
              <a:off x="0" y="5105400"/>
              <a:ext cx="14630400" cy="3114675"/>
            </a:xfrm>
            <a:custGeom>
              <a:avLst/>
              <a:gdLst/>
              <a:ahLst/>
              <a:cxnLst/>
              <a:rect l="l" t="t" r="r" b="b"/>
              <a:pathLst>
                <a:path w="14630400" h="3114675">
                  <a:moveTo>
                    <a:pt x="14630400" y="0"/>
                  </a:moveTo>
                  <a:lnTo>
                    <a:pt x="0" y="0"/>
                  </a:lnTo>
                  <a:lnTo>
                    <a:pt x="0" y="3114675"/>
                  </a:lnTo>
                  <a:lnTo>
                    <a:pt x="14630400" y="3114675"/>
                  </a:lnTo>
                  <a:lnTo>
                    <a:pt x="14630400" y="0"/>
                  </a:lnTo>
                  <a:close/>
                </a:path>
              </a:pathLst>
            </a:custGeom>
            <a:grpFill/>
          </p:spPr>
          <p:txBody>
            <a:bodyPr wrap="square" lIns="0" tIns="0" rIns="0" bIns="0" rtlCol="0"/>
            <a:lstStyle/>
            <a:p>
              <a:endParaRPr/>
            </a:p>
          </p:txBody>
        </p:sp>
      </p:grpSp>
      <p:pic>
        <p:nvPicPr>
          <p:cNvPr id="11" name="Picture 10" descr="A black background with blue letters&#10;&#10;AI-generated content may be incorrect.">
            <a:extLst>
              <a:ext uri="{FF2B5EF4-FFF2-40B4-BE49-F238E27FC236}">
                <a16:creationId xmlns:a16="http://schemas.microsoft.com/office/drawing/2014/main" id="{CB679995-C9E1-1686-2CE2-D4B1467C50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5200" y="228600"/>
            <a:ext cx="3276600" cy="660873"/>
          </a:xfrm>
          <a:prstGeom prst="rect">
            <a:avLst/>
          </a:prstGeom>
        </p:spPr>
      </p:pic>
      <p:cxnSp>
        <p:nvCxnSpPr>
          <p:cNvPr id="13" name="Straight Connector 12">
            <a:extLst>
              <a:ext uri="{FF2B5EF4-FFF2-40B4-BE49-F238E27FC236}">
                <a16:creationId xmlns:a16="http://schemas.microsoft.com/office/drawing/2014/main" id="{88448EF9-D0DF-50B6-2232-9357BF26E37F}"/>
              </a:ext>
            </a:extLst>
          </p:cNvPr>
          <p:cNvCxnSpPr>
            <a:cxnSpLocks/>
          </p:cNvCxnSpPr>
          <p:nvPr userDrawn="1"/>
        </p:nvCxnSpPr>
        <p:spPr>
          <a:xfrm>
            <a:off x="0" y="3719682"/>
            <a:ext cx="3124200" cy="0"/>
          </a:xfrm>
          <a:prstGeom prst="line">
            <a:avLst/>
          </a:prstGeom>
          <a:ln w="76200">
            <a:solidFill>
              <a:srgbClr val="A0BC4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24E3A7-D770-A133-DFF5-4763416D5503}"/>
              </a:ext>
            </a:extLst>
          </p:cNvPr>
          <p:cNvCxnSpPr>
            <a:cxnSpLocks/>
          </p:cNvCxnSpPr>
          <p:nvPr userDrawn="1"/>
        </p:nvCxnSpPr>
        <p:spPr>
          <a:xfrm>
            <a:off x="2895600" y="3718501"/>
            <a:ext cx="3124200" cy="0"/>
          </a:xfrm>
          <a:prstGeom prst="line">
            <a:avLst/>
          </a:prstGeom>
          <a:ln w="76200">
            <a:solidFill>
              <a:srgbClr val="A3650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9F2345A-CC2F-7DD8-9342-E4C17CE26E80}"/>
              </a:ext>
            </a:extLst>
          </p:cNvPr>
          <p:cNvCxnSpPr>
            <a:cxnSpLocks/>
          </p:cNvCxnSpPr>
          <p:nvPr userDrawn="1"/>
        </p:nvCxnSpPr>
        <p:spPr>
          <a:xfrm>
            <a:off x="5689922" y="3719682"/>
            <a:ext cx="3124200" cy="0"/>
          </a:xfrm>
          <a:prstGeom prst="line">
            <a:avLst/>
          </a:prstGeom>
          <a:ln w="76200">
            <a:solidFill>
              <a:srgbClr val="E3A61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9BEE1F-1269-2AC8-E7F3-07C2662F8A18}"/>
              </a:ext>
            </a:extLst>
          </p:cNvPr>
          <p:cNvCxnSpPr>
            <a:cxnSpLocks/>
          </p:cNvCxnSpPr>
          <p:nvPr userDrawn="1"/>
        </p:nvCxnSpPr>
        <p:spPr>
          <a:xfrm>
            <a:off x="8568160" y="3719682"/>
            <a:ext cx="3124200" cy="0"/>
          </a:xfrm>
          <a:prstGeom prst="line">
            <a:avLst/>
          </a:prstGeom>
          <a:ln w="76200">
            <a:solidFill>
              <a:srgbClr val="86CBE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5A030C-DD87-DB43-AE9C-249B1FC9E979}"/>
              </a:ext>
            </a:extLst>
          </p:cNvPr>
          <p:cNvCxnSpPr>
            <a:cxnSpLocks/>
          </p:cNvCxnSpPr>
          <p:nvPr userDrawn="1"/>
        </p:nvCxnSpPr>
        <p:spPr>
          <a:xfrm>
            <a:off x="11506200" y="3719682"/>
            <a:ext cx="3124200" cy="0"/>
          </a:xfrm>
          <a:prstGeom prst="line">
            <a:avLst/>
          </a:prstGeom>
          <a:ln w="76200">
            <a:solidFill>
              <a:srgbClr val="00ADE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C6E755B-2057-0AC4-18F2-6D200B531CB7}"/>
              </a:ext>
            </a:extLst>
          </p:cNvPr>
          <p:cNvCxnSpPr>
            <a:cxnSpLocks/>
          </p:cNvCxnSpPr>
          <p:nvPr userDrawn="1"/>
        </p:nvCxnSpPr>
        <p:spPr>
          <a:xfrm flipV="1">
            <a:off x="-1929" y="6803924"/>
            <a:ext cx="3124200" cy="14118"/>
          </a:xfrm>
          <a:prstGeom prst="line">
            <a:avLst/>
          </a:prstGeom>
          <a:ln w="76200">
            <a:solidFill>
              <a:srgbClr val="A0BC4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F3BFF2B-116E-96F9-F827-869E39666509}"/>
              </a:ext>
            </a:extLst>
          </p:cNvPr>
          <p:cNvCxnSpPr>
            <a:cxnSpLocks/>
          </p:cNvCxnSpPr>
          <p:nvPr userDrawn="1"/>
        </p:nvCxnSpPr>
        <p:spPr>
          <a:xfrm>
            <a:off x="2893671" y="6802743"/>
            <a:ext cx="3124200" cy="0"/>
          </a:xfrm>
          <a:prstGeom prst="line">
            <a:avLst/>
          </a:prstGeom>
          <a:ln w="76200">
            <a:solidFill>
              <a:srgbClr val="A3650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AF95AF-94C7-75F5-802D-DD5871C78874}"/>
              </a:ext>
            </a:extLst>
          </p:cNvPr>
          <p:cNvCxnSpPr>
            <a:cxnSpLocks/>
          </p:cNvCxnSpPr>
          <p:nvPr userDrawn="1"/>
        </p:nvCxnSpPr>
        <p:spPr>
          <a:xfrm>
            <a:off x="5687993" y="6803924"/>
            <a:ext cx="3124200" cy="0"/>
          </a:xfrm>
          <a:prstGeom prst="line">
            <a:avLst/>
          </a:prstGeom>
          <a:ln w="76200">
            <a:solidFill>
              <a:srgbClr val="E3A61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90BA17-07AE-CB3A-6158-60949E5A5C7A}"/>
              </a:ext>
            </a:extLst>
          </p:cNvPr>
          <p:cNvCxnSpPr>
            <a:cxnSpLocks/>
          </p:cNvCxnSpPr>
          <p:nvPr userDrawn="1"/>
        </p:nvCxnSpPr>
        <p:spPr>
          <a:xfrm>
            <a:off x="8566231" y="6803924"/>
            <a:ext cx="3124200" cy="0"/>
          </a:xfrm>
          <a:prstGeom prst="line">
            <a:avLst/>
          </a:prstGeom>
          <a:ln w="76200">
            <a:solidFill>
              <a:srgbClr val="86CBE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69E574-2E43-4440-B579-C22A8A2ED038}"/>
              </a:ext>
            </a:extLst>
          </p:cNvPr>
          <p:cNvCxnSpPr>
            <a:cxnSpLocks/>
          </p:cNvCxnSpPr>
          <p:nvPr userDrawn="1"/>
        </p:nvCxnSpPr>
        <p:spPr>
          <a:xfrm>
            <a:off x="11504271" y="6803924"/>
            <a:ext cx="3124200" cy="0"/>
          </a:xfrm>
          <a:prstGeom prst="line">
            <a:avLst/>
          </a:prstGeom>
          <a:ln w="76200">
            <a:solidFill>
              <a:srgbClr val="00ADEF"/>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5AFF95CF-CF70-13AF-63E8-62F4CEEE3CAC}"/>
              </a:ext>
            </a:extLst>
          </p:cNvPr>
          <p:cNvSpPr>
            <a:spLocks noGrp="1"/>
          </p:cNvSpPr>
          <p:nvPr>
            <p:ph type="body" sz="quarter" idx="11" hasCustomPrompt="1"/>
          </p:nvPr>
        </p:nvSpPr>
        <p:spPr>
          <a:xfrm>
            <a:off x="609600" y="4306222"/>
            <a:ext cx="6553200" cy="769441"/>
          </a:xfrm>
        </p:spPr>
        <p:txBody>
          <a:bodyPr/>
          <a:lstStyle>
            <a:lvl1pPr>
              <a:defRPr sz="5000">
                <a:solidFill>
                  <a:schemeClr val="bg1"/>
                </a:solidFill>
                <a:latin typeface="DIN Neuzeit Grotesk Bold" panose="020B0802020203020204" pitchFamily="34" charset="0"/>
              </a:defRPr>
            </a:lvl1pPr>
          </a:lstStyle>
          <a:p>
            <a:pPr lvl="0"/>
            <a:r>
              <a:rPr lang="en-US"/>
              <a:t>Thank you</a:t>
            </a:r>
          </a:p>
        </p:txBody>
      </p:sp>
      <p:sp>
        <p:nvSpPr>
          <p:cNvPr id="28" name="Text Placeholder 27">
            <a:extLst>
              <a:ext uri="{FF2B5EF4-FFF2-40B4-BE49-F238E27FC236}">
                <a16:creationId xmlns:a16="http://schemas.microsoft.com/office/drawing/2014/main" id="{31BF70A8-8FAB-721D-0255-A27CED9DE93A}"/>
              </a:ext>
            </a:extLst>
          </p:cNvPr>
          <p:cNvSpPr>
            <a:spLocks noGrp="1"/>
          </p:cNvSpPr>
          <p:nvPr>
            <p:ph type="body" sz="quarter" idx="12" hasCustomPrompt="1"/>
          </p:nvPr>
        </p:nvSpPr>
        <p:spPr>
          <a:xfrm>
            <a:off x="609600" y="5456284"/>
            <a:ext cx="6400800" cy="507447"/>
          </a:xfrm>
        </p:spPr>
        <p:txBody>
          <a:bodyPr/>
          <a:lstStyle>
            <a:lvl1pPr>
              <a:defRPr sz="2500">
                <a:solidFill>
                  <a:schemeClr val="bg1"/>
                </a:solidFill>
              </a:defRPr>
            </a:lvl1pPr>
          </a:lstStyle>
          <a:p>
            <a:pPr marL="12700" marR="5080">
              <a:lnSpc>
                <a:spcPts val="4580"/>
              </a:lnSpc>
              <a:spcBef>
                <a:spcPts val="395"/>
              </a:spcBef>
            </a:pPr>
            <a:r>
              <a:rPr lang="en-US" sz="2000">
                <a:latin typeface="DINNeuzeitGrotesk LT BoldCond" panose="02000806040000020004" pitchFamily="2" charset="0"/>
              </a:rPr>
              <a:t>Sub Header</a:t>
            </a:r>
          </a:p>
        </p:txBody>
      </p:sp>
      <p:pic>
        <p:nvPicPr>
          <p:cNvPr id="2" name="Picture 1" descr="A blue house with a black background&#10;&#10;Description automatically generated">
            <a:extLst>
              <a:ext uri="{FF2B5EF4-FFF2-40B4-BE49-F238E27FC236}">
                <a16:creationId xmlns:a16="http://schemas.microsoft.com/office/drawing/2014/main" id="{21B0D608-2860-9670-5B0E-C10DE0F716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45190" y="7680399"/>
            <a:ext cx="356610" cy="356610"/>
          </a:xfrm>
          <a:prstGeom prst="rect">
            <a:avLst/>
          </a:prstGeom>
        </p:spPr>
      </p:pic>
    </p:spTree>
    <p:extLst>
      <p:ext uri="{BB962C8B-B14F-4D97-AF65-F5344CB8AC3E}">
        <p14:creationId xmlns:p14="http://schemas.microsoft.com/office/powerpoint/2010/main" val="174554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FAE90654-2B9D-E6ED-CDB4-443C37DCC08E}"/>
              </a:ext>
            </a:extLst>
          </p:cNvPr>
          <p:cNvSpPr>
            <a:spLocks noGrp="1"/>
          </p:cNvSpPr>
          <p:nvPr>
            <p:ph type="pic" sz="quarter" idx="10"/>
          </p:nvPr>
        </p:nvSpPr>
        <p:spPr>
          <a:xfrm>
            <a:off x="0" y="0"/>
            <a:ext cx="14630400" cy="8215313"/>
          </a:xfrm>
        </p:spPr>
        <p:txBody>
          <a:bodyPr/>
          <a:lstStyle/>
          <a:p>
            <a:endParaRPr lang="en-US"/>
          </a:p>
        </p:txBody>
      </p:sp>
      <p:pic>
        <p:nvPicPr>
          <p:cNvPr id="11" name="Picture 10" descr="A black background with blue letters&#10;&#10;AI-generated content may be incorrect.">
            <a:extLst>
              <a:ext uri="{FF2B5EF4-FFF2-40B4-BE49-F238E27FC236}">
                <a16:creationId xmlns:a16="http://schemas.microsoft.com/office/drawing/2014/main" id="{CB679995-C9E1-1686-2CE2-D4B1467C5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200" y="228600"/>
            <a:ext cx="3276600" cy="660873"/>
          </a:xfrm>
          <a:prstGeom prst="rect">
            <a:avLst/>
          </a:prstGeom>
        </p:spPr>
      </p:pic>
      <p:pic>
        <p:nvPicPr>
          <p:cNvPr id="63" name="Picture 62" descr="A blue house with a black background&#10;&#10;Description automatically generated">
            <a:extLst>
              <a:ext uri="{FF2B5EF4-FFF2-40B4-BE49-F238E27FC236}">
                <a16:creationId xmlns:a16="http://schemas.microsoft.com/office/drawing/2014/main" id="{8DC2072A-432B-0A05-6379-3FDB14DB06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45190" y="7680399"/>
            <a:ext cx="356610" cy="35661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DM Sans"/>
                <a:cs typeface="DM Sans"/>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11175" y="388937"/>
            <a:ext cx="12909232" cy="699070"/>
          </a:xfrm>
          <a:prstGeom prst="rect">
            <a:avLst/>
          </a:prstGeom>
        </p:spPr>
        <p:txBody>
          <a:bodyPr wrap="square" lIns="0" tIns="0" rIns="0" bIns="0">
            <a:spAutoFit/>
          </a:bodyPr>
          <a:lstStyle>
            <a:lvl1pPr>
              <a:defRPr sz="3000" b="1" i="0">
                <a:solidFill>
                  <a:schemeClr val="bg1"/>
                </a:solidFill>
                <a:latin typeface="DM Sans"/>
                <a:cs typeface="DM Sans"/>
              </a:defRPr>
            </a:lvl1pPr>
          </a:lstStyle>
          <a:p>
            <a:endParaRPr/>
          </a:p>
        </p:txBody>
      </p:sp>
      <p:sp>
        <p:nvSpPr>
          <p:cNvPr id="3" name="Holder 3"/>
          <p:cNvSpPr>
            <a:spLocks noGrp="1"/>
          </p:cNvSpPr>
          <p:nvPr>
            <p:ph type="body" idx="1"/>
          </p:nvPr>
        </p:nvSpPr>
        <p:spPr>
          <a:xfrm>
            <a:off x="546100" y="1452816"/>
            <a:ext cx="12966065" cy="4183379"/>
          </a:xfrm>
          <a:prstGeom prst="rect">
            <a:avLst/>
          </a:prstGeom>
        </p:spPr>
        <p:txBody>
          <a:bodyPr wrap="square" lIns="0" tIns="0" rIns="0" bIns="0">
            <a:spAutoFit/>
          </a:bodyPr>
          <a:lstStyle>
            <a:lvl1pPr>
              <a:defRPr sz="2000" b="0" i="0">
                <a:solidFill>
                  <a:schemeClr val="tx1"/>
                </a:solidFill>
                <a:latin typeface="DM Sans"/>
                <a:cs typeface="DM Sans"/>
              </a:defRPr>
            </a:lvl1pPr>
          </a:lstStyle>
          <a:p>
            <a:endParaRPr/>
          </a:p>
        </p:txBody>
      </p:sp>
    </p:spTree>
  </p:cSld>
  <p:clrMap bg1="lt1" tx1="dk1" bg2="lt2" tx2="dk2" accent1="accent1" accent2="accent2" accent3="accent3" accent4="accent4" accent5="accent5" accent6="accent6" hlink="hlink" folHlink="folHlink"/>
  <p:sldLayoutIdLst>
    <p:sldLayoutId id="2147483672" r:id="rId1"/>
    <p:sldLayoutId id="2147483661" r:id="rId2"/>
    <p:sldLayoutId id="2147483666" r:id="rId3"/>
    <p:sldLayoutId id="2147483667" r:id="rId4"/>
    <p:sldLayoutId id="2147483670" r:id="rId5"/>
    <p:sldLayoutId id="2147483668" r:id="rId6"/>
    <p:sldLayoutId id="2147483671" r:id="rId7"/>
    <p:sldLayoutId id="2147483662" r:id="rId8"/>
    <p:sldLayoutId id="2147483664" r:id="rId9"/>
    <p:sldLayoutId id="2147483663"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adfa.arkansas.gov/programs/community-development-block-grant-disaster-recovery-cdbg-dr/" TargetMode="External"/><Relationship Id="rId2" Type="http://schemas.openxmlformats.org/officeDocument/2006/relationships/hyperlink" Target="https://app.smartsheet.com/b/form/4f0c4417193f457e8a7adfa845e737dd"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mailto:Lori.Brockway@Arkansas.gov"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s://www.fema.gov/disaster/4788/designated-areas" TargetMode="External"/><Relationship Id="rId4" Type="http://schemas.openxmlformats.org/officeDocument/2006/relationships/hyperlink" Target="https://www.fema.gov/disaster/469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F539CBB6-750D-7EDB-EFD9-CF7D98BB9EA1}"/>
              </a:ext>
            </a:extLst>
          </p:cNvPr>
          <p:cNvPicPr>
            <a:picLocks noChangeAspect="1"/>
          </p:cNvPicPr>
          <p:nvPr/>
        </p:nvPicPr>
        <p:blipFill>
          <a:blip r:embed="rId3"/>
          <a:srcRect l="-13" t="2230" r="13" b="-4233"/>
          <a:stretch/>
        </p:blipFill>
        <p:spPr>
          <a:xfrm>
            <a:off x="1972" y="0"/>
            <a:ext cx="14628428" cy="8585860"/>
          </a:xfrm>
          <a:prstGeom prst="rect">
            <a:avLst/>
          </a:prstGeom>
        </p:spPr>
      </p:pic>
      <p:sp>
        <p:nvSpPr>
          <p:cNvPr id="13" name="object 7">
            <a:extLst>
              <a:ext uri="{FF2B5EF4-FFF2-40B4-BE49-F238E27FC236}">
                <a16:creationId xmlns:a16="http://schemas.microsoft.com/office/drawing/2014/main" id="{FD5A2656-969B-2412-B7B3-FFFF0ACBC316}"/>
              </a:ext>
            </a:extLst>
          </p:cNvPr>
          <p:cNvSpPr txBox="1">
            <a:spLocks/>
          </p:cNvSpPr>
          <p:nvPr/>
        </p:nvSpPr>
        <p:spPr>
          <a:xfrm>
            <a:off x="533400" y="5451570"/>
            <a:ext cx="8763001" cy="590546"/>
          </a:xfrm>
          <a:prstGeom prst="rect">
            <a:avLst/>
          </a:prstGeom>
        </p:spPr>
        <p:txBody>
          <a:bodyPr vert="horz" wrap="square" lIns="0" tIns="50165" rIns="0" bIns="0" rtlCol="0">
            <a:spAutoFit/>
          </a:bodyPr>
          <a:lstStyle>
            <a:lvl1pPr>
              <a:defRPr sz="3000" b="1" i="0">
                <a:solidFill>
                  <a:schemeClr val="bg1"/>
                </a:solidFill>
                <a:latin typeface="DM Sans"/>
                <a:ea typeface="+mj-ea"/>
                <a:cs typeface="DM Sans"/>
              </a:defRPr>
            </a:lvl1pPr>
          </a:lstStyle>
          <a:p>
            <a:pPr marL="12700" marR="5080">
              <a:lnSpc>
                <a:spcPts val="4580"/>
              </a:lnSpc>
              <a:spcBef>
                <a:spcPts val="395"/>
              </a:spcBef>
            </a:pPr>
            <a:endParaRPr lang="en-US" sz="2700">
              <a:latin typeface="DINNeuzeitGrotesk LT BoldCond" panose="02000806040000020004" pitchFamily="2" charset="0"/>
            </a:endParaRPr>
          </a:p>
        </p:txBody>
      </p:sp>
      <p:sp>
        <p:nvSpPr>
          <p:cNvPr id="2" name="object 2">
            <a:extLst>
              <a:ext uri="{FF2B5EF4-FFF2-40B4-BE49-F238E27FC236}">
                <a16:creationId xmlns:a16="http://schemas.microsoft.com/office/drawing/2014/main" id="{B98D0A64-B495-5F9D-C601-F4610960B9AA}"/>
              </a:ext>
            </a:extLst>
          </p:cNvPr>
          <p:cNvSpPr/>
          <p:nvPr/>
        </p:nvSpPr>
        <p:spPr>
          <a:xfrm>
            <a:off x="0" y="6496216"/>
            <a:ext cx="14630400" cy="1733384"/>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chemeClr val="bg1"/>
          </a:solidFill>
        </p:spPr>
        <p:txBody>
          <a:bodyPr wrap="square" lIns="0" tIns="0" rIns="0" bIns="0" rtlCol="0"/>
          <a:lstStyle/>
          <a:p>
            <a:endParaRPr/>
          </a:p>
        </p:txBody>
      </p:sp>
      <p:sp>
        <p:nvSpPr>
          <p:cNvPr id="7" name="object 7"/>
          <p:cNvSpPr txBox="1">
            <a:spLocks noGrp="1"/>
          </p:cNvSpPr>
          <p:nvPr>
            <p:ph type="title"/>
          </p:nvPr>
        </p:nvSpPr>
        <p:spPr>
          <a:xfrm>
            <a:off x="447672" y="6783016"/>
            <a:ext cx="8561155" cy="1230465"/>
          </a:xfrm>
          <a:prstGeom prst="rect">
            <a:avLst/>
          </a:prstGeom>
        </p:spPr>
        <p:txBody>
          <a:bodyPr vert="horz" wrap="square" lIns="0" tIns="50165" rIns="0" bIns="0" rtlCol="0">
            <a:spAutoFit/>
          </a:bodyPr>
          <a:lstStyle/>
          <a:p>
            <a:pPr marL="12700" marR="5080">
              <a:lnSpc>
                <a:spcPts val="4580"/>
              </a:lnSpc>
              <a:spcBef>
                <a:spcPts val="395"/>
              </a:spcBef>
            </a:pPr>
            <a:r>
              <a:rPr sz="3200">
                <a:solidFill>
                  <a:srgbClr val="1008B0"/>
                </a:solidFill>
                <a:latin typeface="Open Sans" panose="020B0606030504020204" pitchFamily="34" charset="0"/>
                <a:ea typeface="Open Sans" panose="020B0606030504020204" pitchFamily="34" charset="0"/>
                <a:cs typeface="Open Sans" panose="020B0606030504020204" pitchFamily="34" charset="0"/>
              </a:rPr>
              <a:t>Community</a:t>
            </a:r>
            <a:r>
              <a:rPr sz="3200" spc="120">
                <a:solidFill>
                  <a:srgbClr val="1008B0"/>
                </a:solidFill>
                <a:latin typeface="Open Sans" panose="020B0606030504020204" pitchFamily="34" charset="0"/>
                <a:ea typeface="Open Sans" panose="020B0606030504020204" pitchFamily="34" charset="0"/>
                <a:cs typeface="Open Sans" panose="020B0606030504020204" pitchFamily="34" charset="0"/>
              </a:rPr>
              <a:t> </a:t>
            </a:r>
            <a:r>
              <a:rPr sz="3200" spc="-10">
                <a:solidFill>
                  <a:srgbClr val="1008B0"/>
                </a:solidFill>
                <a:latin typeface="Open Sans" panose="020B0606030504020204" pitchFamily="34" charset="0"/>
                <a:ea typeface="Open Sans" panose="020B0606030504020204" pitchFamily="34" charset="0"/>
                <a:cs typeface="Open Sans" panose="020B0606030504020204" pitchFamily="34" charset="0"/>
              </a:rPr>
              <a:t>Development </a:t>
            </a:r>
            <a:r>
              <a:rPr sz="3200">
                <a:solidFill>
                  <a:srgbClr val="1008B0"/>
                </a:solidFill>
                <a:latin typeface="Open Sans" panose="020B0606030504020204" pitchFamily="34" charset="0"/>
                <a:ea typeface="Open Sans" panose="020B0606030504020204" pitchFamily="34" charset="0"/>
                <a:cs typeface="Open Sans" panose="020B0606030504020204" pitchFamily="34" charset="0"/>
              </a:rPr>
              <a:t>B</a:t>
            </a:r>
            <a:r>
              <a:rPr lang="en-US" sz="3200">
                <a:solidFill>
                  <a:srgbClr val="1008B0"/>
                </a:solidFill>
                <a:latin typeface="Open Sans" panose="020B0606030504020204" pitchFamily="34" charset="0"/>
                <a:ea typeface="Open Sans" panose="020B0606030504020204" pitchFamily="34" charset="0"/>
                <a:cs typeface="Open Sans" panose="020B0606030504020204" pitchFamily="34" charset="0"/>
              </a:rPr>
              <a:t>l</a:t>
            </a:r>
            <a:r>
              <a:rPr sz="3200">
                <a:solidFill>
                  <a:srgbClr val="1008B0"/>
                </a:solidFill>
                <a:latin typeface="Open Sans" panose="020B0606030504020204" pitchFamily="34" charset="0"/>
                <a:ea typeface="Open Sans" panose="020B0606030504020204" pitchFamily="34" charset="0"/>
                <a:cs typeface="Open Sans" panose="020B0606030504020204" pitchFamily="34" charset="0"/>
              </a:rPr>
              <a:t>ock</a:t>
            </a:r>
            <a:r>
              <a:rPr sz="3200" spc="90">
                <a:solidFill>
                  <a:srgbClr val="1008B0"/>
                </a:solidFill>
                <a:latin typeface="Open Sans" panose="020B0606030504020204" pitchFamily="34" charset="0"/>
                <a:ea typeface="Open Sans" panose="020B0606030504020204" pitchFamily="34" charset="0"/>
                <a:cs typeface="Open Sans" panose="020B0606030504020204" pitchFamily="34" charset="0"/>
              </a:rPr>
              <a:t> </a:t>
            </a:r>
            <a:r>
              <a:rPr sz="3200">
                <a:solidFill>
                  <a:srgbClr val="1008B0"/>
                </a:solidFill>
                <a:latin typeface="Open Sans" panose="020B0606030504020204" pitchFamily="34" charset="0"/>
                <a:ea typeface="Open Sans" panose="020B0606030504020204" pitchFamily="34" charset="0"/>
                <a:cs typeface="Open Sans" panose="020B0606030504020204" pitchFamily="34" charset="0"/>
              </a:rPr>
              <a:t>Grant</a:t>
            </a:r>
            <a:r>
              <a:rPr sz="3200" spc="65">
                <a:solidFill>
                  <a:srgbClr val="1008B0"/>
                </a:solidFill>
                <a:latin typeface="Open Sans" panose="020B0606030504020204" pitchFamily="34" charset="0"/>
                <a:ea typeface="Open Sans" panose="020B0606030504020204" pitchFamily="34" charset="0"/>
                <a:cs typeface="Open Sans" panose="020B0606030504020204" pitchFamily="34" charset="0"/>
              </a:rPr>
              <a:t> </a:t>
            </a:r>
            <a:r>
              <a:rPr sz="3200">
                <a:solidFill>
                  <a:srgbClr val="1008B0"/>
                </a:solidFill>
                <a:latin typeface="Open Sans" panose="020B0606030504020204" pitchFamily="34" charset="0"/>
                <a:ea typeface="Open Sans" panose="020B0606030504020204" pitchFamily="34" charset="0"/>
                <a:cs typeface="Open Sans" panose="020B0606030504020204" pitchFamily="34" charset="0"/>
              </a:rPr>
              <a:t>Disaster</a:t>
            </a:r>
            <a:r>
              <a:rPr sz="3200" spc="90">
                <a:solidFill>
                  <a:srgbClr val="1008B0"/>
                </a:solidFill>
                <a:latin typeface="Open Sans" panose="020B0606030504020204" pitchFamily="34" charset="0"/>
                <a:ea typeface="Open Sans" panose="020B0606030504020204" pitchFamily="34" charset="0"/>
                <a:cs typeface="Open Sans" panose="020B0606030504020204" pitchFamily="34" charset="0"/>
              </a:rPr>
              <a:t> </a:t>
            </a:r>
            <a:r>
              <a:rPr sz="3200">
                <a:solidFill>
                  <a:srgbClr val="1008B0"/>
                </a:solidFill>
                <a:latin typeface="Open Sans" panose="020B0606030504020204" pitchFamily="34" charset="0"/>
                <a:ea typeface="Open Sans" panose="020B0606030504020204" pitchFamily="34" charset="0"/>
                <a:cs typeface="Open Sans" panose="020B0606030504020204" pitchFamily="34" charset="0"/>
              </a:rPr>
              <a:t>Recovery</a:t>
            </a:r>
            <a:r>
              <a:rPr sz="3200" spc="45">
                <a:solidFill>
                  <a:srgbClr val="1008B0"/>
                </a:solidFill>
                <a:latin typeface="Open Sans" panose="020B0606030504020204" pitchFamily="34" charset="0"/>
                <a:ea typeface="Open Sans" panose="020B0606030504020204" pitchFamily="34" charset="0"/>
                <a:cs typeface="Open Sans" panose="020B0606030504020204" pitchFamily="34" charset="0"/>
              </a:rPr>
              <a:t> </a:t>
            </a:r>
            <a:r>
              <a:rPr sz="3200" spc="-10">
                <a:solidFill>
                  <a:srgbClr val="1008B0"/>
                </a:solidFill>
                <a:latin typeface="Open Sans" panose="020B0606030504020204" pitchFamily="34" charset="0"/>
                <a:ea typeface="Open Sans" panose="020B0606030504020204" pitchFamily="34" charset="0"/>
                <a:cs typeface="Open Sans" panose="020B0606030504020204" pitchFamily="34" charset="0"/>
              </a:rPr>
              <a:t>Funding</a:t>
            </a:r>
            <a:endParaRPr sz="3200">
              <a:solidFill>
                <a:srgbClr val="1008B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black and white logo&#10;&#10;AI-generated content may be incorrect.">
            <a:extLst>
              <a:ext uri="{FF2B5EF4-FFF2-40B4-BE49-F238E27FC236}">
                <a16:creationId xmlns:a16="http://schemas.microsoft.com/office/drawing/2014/main" id="{39546A82-27B3-6B5C-A133-2C260AFB40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1970" y="6878432"/>
            <a:ext cx="3148715" cy="9655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E7EBB-F6A6-FE57-6F3A-274EACD4AB88}"/>
            </a:ext>
          </a:extLst>
        </p:cNvPr>
        <p:cNvGrpSpPr/>
        <p:nvPr/>
      </p:nvGrpSpPr>
      <p:grpSpPr>
        <a:xfrm>
          <a:off x="0" y="0"/>
          <a:ext cx="0" cy="0"/>
          <a:chOff x="0" y="0"/>
          <a:chExt cx="0" cy="0"/>
        </a:xfrm>
      </p:grpSpPr>
      <p:sp>
        <p:nvSpPr>
          <p:cNvPr id="5" name="object 2">
            <a:extLst>
              <a:ext uri="{FF2B5EF4-FFF2-40B4-BE49-F238E27FC236}">
                <a16:creationId xmlns:a16="http://schemas.microsoft.com/office/drawing/2014/main" id="{81F4DE7E-415D-D6C4-1FE8-22CABBC26A83}"/>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p:spPr>
        <p:txBody>
          <a:bodyPr wrap="square" lIns="0" tIns="0" rIns="0" bIns="0" rtlCol="0"/>
          <a:lstStyle/>
          <a:p>
            <a:endParaRPr/>
          </a:p>
        </p:txBody>
      </p:sp>
      <p:cxnSp>
        <p:nvCxnSpPr>
          <p:cNvPr id="7" name="Straight Connector 6">
            <a:extLst>
              <a:ext uri="{FF2B5EF4-FFF2-40B4-BE49-F238E27FC236}">
                <a16:creationId xmlns:a16="http://schemas.microsoft.com/office/drawing/2014/main" id="{D2FF1FAD-FC80-1C37-1564-A37887ABB882}"/>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3" name="object 3">
            <a:extLst>
              <a:ext uri="{FF2B5EF4-FFF2-40B4-BE49-F238E27FC236}">
                <a16:creationId xmlns:a16="http://schemas.microsoft.com/office/drawing/2014/main" id="{E30181AF-8E90-F9B5-9FCD-38F07BA5165D}"/>
              </a:ext>
            </a:extLst>
          </p:cNvPr>
          <p:cNvSpPr txBox="1">
            <a:spLocks noGrp="1"/>
          </p:cNvSpPr>
          <p:nvPr>
            <p:ph type="title"/>
          </p:nvPr>
        </p:nvSpPr>
        <p:spPr>
          <a:xfrm>
            <a:off x="511175" y="388937"/>
            <a:ext cx="12909232" cy="474489"/>
          </a:xfrm>
          <a:prstGeom prst="rect">
            <a:avLst/>
          </a:prstGeom>
        </p:spPr>
        <p:txBody>
          <a:bodyPr vert="horz" wrap="square" lIns="0" tIns="12700" rIns="0" bIns="0" rtlCol="0">
            <a:spAutoFit/>
          </a:bodyPr>
          <a:lstStyle/>
          <a:p>
            <a:pPr marL="24130">
              <a:lnSpc>
                <a:spcPct val="100000"/>
              </a:lnSpc>
              <a:spcBef>
                <a:spcPts val="100"/>
              </a:spcBef>
            </a:pPr>
            <a:r>
              <a:rPr lang="en-US">
                <a:latin typeface="Open Sans" panose="020B0606030504020204" pitchFamily="34" charset="0"/>
                <a:ea typeface="Open Sans" panose="020B0606030504020204" pitchFamily="34" charset="0"/>
                <a:cs typeface="Open Sans" panose="020B0606030504020204" pitchFamily="34" charset="0"/>
              </a:rPr>
              <a:t>2024 </a:t>
            </a:r>
            <a:r>
              <a:rPr>
                <a:latin typeface="Open Sans" panose="020B0606030504020204" pitchFamily="34" charset="0"/>
                <a:ea typeface="Open Sans" panose="020B0606030504020204" pitchFamily="34" charset="0"/>
                <a:cs typeface="Open Sans" panose="020B0606030504020204" pitchFamily="34" charset="0"/>
              </a:rPr>
              <a:t>LMI</a:t>
            </a:r>
            <a:r>
              <a:rPr spc="-55">
                <a:latin typeface="Open Sans" panose="020B0606030504020204" pitchFamily="34" charset="0"/>
                <a:ea typeface="Open Sans" panose="020B0606030504020204" pitchFamily="34" charset="0"/>
                <a:cs typeface="Open Sans" panose="020B0606030504020204" pitchFamily="34" charset="0"/>
              </a:rPr>
              <a:t> </a:t>
            </a:r>
            <a:r>
              <a:rPr lang="en-US" spc="-55">
                <a:latin typeface="Open Sans" panose="020B0606030504020204" pitchFamily="34" charset="0"/>
                <a:ea typeface="Open Sans" panose="020B0606030504020204" pitchFamily="34" charset="0"/>
                <a:cs typeface="Open Sans" panose="020B0606030504020204" pitchFamily="34" charset="0"/>
              </a:rPr>
              <a:t>Income </a:t>
            </a:r>
            <a:r>
              <a:rPr lang="en-US">
                <a:latin typeface="Open Sans" panose="020B0606030504020204" pitchFamily="34" charset="0"/>
                <a:ea typeface="Open Sans" panose="020B0606030504020204" pitchFamily="34" charset="0"/>
                <a:cs typeface="Open Sans" panose="020B0606030504020204" pitchFamily="34" charset="0"/>
              </a:rPr>
              <a:t>Chart of MID Counties</a:t>
            </a:r>
            <a:endParaRPr spc="-10">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6">
            <a:extLst>
              <a:ext uri="{FF2B5EF4-FFF2-40B4-BE49-F238E27FC236}">
                <a16:creationId xmlns:a16="http://schemas.microsoft.com/office/drawing/2014/main" id="{A494485F-975A-D896-501E-BF8810847DCD}"/>
              </a:ext>
            </a:extLst>
          </p:cNvPr>
          <p:cNvSpPr txBox="1"/>
          <p:nvPr/>
        </p:nvSpPr>
        <p:spPr>
          <a:xfrm>
            <a:off x="953981" y="1872932"/>
            <a:ext cx="12541885" cy="400174"/>
          </a:xfrm>
          <a:prstGeom prst="rect">
            <a:avLst/>
          </a:prstGeom>
        </p:spPr>
        <p:txBody>
          <a:bodyPr vert="horz" wrap="square" lIns="0" tIns="15875" rIns="0" bIns="0" rtlCol="0">
            <a:spAutoFit/>
          </a:bodyPr>
          <a:lstStyle/>
          <a:p>
            <a:pPr marL="239395" marR="5080" indent="-227329">
              <a:lnSpc>
                <a:spcPct val="109500"/>
              </a:lnSpc>
              <a:spcBef>
                <a:spcPts val="3520"/>
              </a:spcBef>
              <a:buFont typeface="Arial"/>
              <a:buChar char="•"/>
              <a:tabLst>
                <a:tab pos="241300" algn="l"/>
              </a:tabLst>
            </a:pPr>
            <a:r>
              <a:rPr lang="en-US" sz="2400">
                <a:latin typeface="Open Sans" panose="020B0606030504020204" pitchFamily="34" charset="0"/>
                <a:ea typeface="Open Sans" panose="020B0606030504020204" pitchFamily="34" charset="0"/>
                <a:cs typeface="Open Sans" panose="020B0606030504020204" pitchFamily="34" charset="0"/>
              </a:rPr>
              <a:t>Households must </a:t>
            </a:r>
            <a:r>
              <a:rPr sz="2400">
                <a:latin typeface="Open Sans" panose="020B0606030504020204" pitchFamily="34" charset="0"/>
                <a:ea typeface="Open Sans" panose="020B0606030504020204" pitchFamily="34" charset="0"/>
                <a:cs typeface="Open Sans" panose="020B0606030504020204" pitchFamily="34" charset="0"/>
              </a:rPr>
              <a:t>earn</a:t>
            </a:r>
            <a:r>
              <a:rPr sz="2400" spc="-2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80%</a:t>
            </a:r>
            <a:r>
              <a:rPr sz="2400" spc="-5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or</a:t>
            </a:r>
            <a:r>
              <a:rPr sz="2400" spc="-45">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below </a:t>
            </a:r>
            <a:r>
              <a:rPr sz="2400">
                <a:latin typeface="Open Sans" panose="020B0606030504020204" pitchFamily="34" charset="0"/>
                <a:ea typeface="Open Sans" panose="020B0606030504020204" pitchFamily="34" charset="0"/>
                <a:cs typeface="Open Sans" panose="020B0606030504020204" pitchFamily="34" charset="0"/>
              </a:rPr>
              <a:t>of</a:t>
            </a:r>
            <a:r>
              <a:rPr sz="2400" spc="-5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the</a:t>
            </a:r>
            <a:r>
              <a:rPr sz="2400" spc="-2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area</a:t>
            </a:r>
            <a:r>
              <a:rPr sz="2400" spc="-3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median</a:t>
            </a:r>
            <a:r>
              <a:rPr sz="2400" spc="-90">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income</a:t>
            </a:r>
            <a:r>
              <a:rPr lang="en-US" sz="2400" spc="-10">
                <a:latin typeface="Open Sans" panose="020B0606030504020204" pitchFamily="34" charset="0"/>
                <a:ea typeface="Open Sans" panose="020B0606030504020204" pitchFamily="34" charset="0"/>
                <a:cs typeface="Open Sans" panose="020B0606030504020204" pitchFamily="34" charset="0"/>
              </a:rPr>
              <a:t> to be LMI:</a:t>
            </a:r>
            <a:endParaRPr sz="240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ble 3">
            <a:extLst>
              <a:ext uri="{FF2B5EF4-FFF2-40B4-BE49-F238E27FC236}">
                <a16:creationId xmlns:a16="http://schemas.microsoft.com/office/drawing/2014/main" id="{3E05F390-D2B9-CCAB-4261-62BD65647249}"/>
              </a:ext>
            </a:extLst>
          </p:cNvPr>
          <p:cNvGraphicFramePr>
            <a:graphicFrameLocks noGrp="1"/>
          </p:cNvGraphicFramePr>
          <p:nvPr>
            <p:extLst>
              <p:ext uri="{D42A27DB-BD31-4B8C-83A1-F6EECF244321}">
                <p14:modId xmlns:p14="http://schemas.microsoft.com/office/powerpoint/2010/main" val="2840754855"/>
              </p:ext>
            </p:extLst>
          </p:nvPr>
        </p:nvGraphicFramePr>
        <p:xfrm>
          <a:off x="953979" y="2749427"/>
          <a:ext cx="12541887" cy="3207068"/>
        </p:xfrm>
        <a:graphic>
          <a:graphicData uri="http://schemas.openxmlformats.org/drawingml/2006/table">
            <a:tbl>
              <a:tblPr>
                <a:tableStyleId>{5202B0CA-FC54-4496-8BCA-5EF66A818D29}</a:tableStyleId>
              </a:tblPr>
              <a:tblGrid>
                <a:gridCol w="1393543">
                  <a:extLst>
                    <a:ext uri="{9D8B030D-6E8A-4147-A177-3AD203B41FA5}">
                      <a16:colId xmlns:a16="http://schemas.microsoft.com/office/drawing/2014/main" val="1537417197"/>
                    </a:ext>
                  </a:extLst>
                </a:gridCol>
                <a:gridCol w="1393543">
                  <a:extLst>
                    <a:ext uri="{9D8B030D-6E8A-4147-A177-3AD203B41FA5}">
                      <a16:colId xmlns:a16="http://schemas.microsoft.com/office/drawing/2014/main" val="1232717325"/>
                    </a:ext>
                  </a:extLst>
                </a:gridCol>
                <a:gridCol w="1393543">
                  <a:extLst>
                    <a:ext uri="{9D8B030D-6E8A-4147-A177-3AD203B41FA5}">
                      <a16:colId xmlns:a16="http://schemas.microsoft.com/office/drawing/2014/main" val="35460090"/>
                    </a:ext>
                  </a:extLst>
                </a:gridCol>
                <a:gridCol w="1393543">
                  <a:extLst>
                    <a:ext uri="{9D8B030D-6E8A-4147-A177-3AD203B41FA5}">
                      <a16:colId xmlns:a16="http://schemas.microsoft.com/office/drawing/2014/main" val="496324377"/>
                    </a:ext>
                  </a:extLst>
                </a:gridCol>
                <a:gridCol w="1393543">
                  <a:extLst>
                    <a:ext uri="{9D8B030D-6E8A-4147-A177-3AD203B41FA5}">
                      <a16:colId xmlns:a16="http://schemas.microsoft.com/office/drawing/2014/main" val="1543772098"/>
                    </a:ext>
                  </a:extLst>
                </a:gridCol>
                <a:gridCol w="1393543">
                  <a:extLst>
                    <a:ext uri="{9D8B030D-6E8A-4147-A177-3AD203B41FA5}">
                      <a16:colId xmlns:a16="http://schemas.microsoft.com/office/drawing/2014/main" val="2750691994"/>
                    </a:ext>
                  </a:extLst>
                </a:gridCol>
                <a:gridCol w="1393543">
                  <a:extLst>
                    <a:ext uri="{9D8B030D-6E8A-4147-A177-3AD203B41FA5}">
                      <a16:colId xmlns:a16="http://schemas.microsoft.com/office/drawing/2014/main" val="3852768662"/>
                    </a:ext>
                  </a:extLst>
                </a:gridCol>
                <a:gridCol w="1393543">
                  <a:extLst>
                    <a:ext uri="{9D8B030D-6E8A-4147-A177-3AD203B41FA5}">
                      <a16:colId xmlns:a16="http://schemas.microsoft.com/office/drawing/2014/main" val="3516621085"/>
                    </a:ext>
                  </a:extLst>
                </a:gridCol>
                <a:gridCol w="1393543">
                  <a:extLst>
                    <a:ext uri="{9D8B030D-6E8A-4147-A177-3AD203B41FA5}">
                      <a16:colId xmlns:a16="http://schemas.microsoft.com/office/drawing/2014/main" val="3755987326"/>
                    </a:ext>
                  </a:extLst>
                </a:gridCol>
              </a:tblGrid>
              <a:tr h="801767">
                <a:tc>
                  <a:txBody>
                    <a:bodyPr/>
                    <a:lstStyle/>
                    <a:p>
                      <a:pPr algn="ctr" fontAlgn="b"/>
                      <a:r>
                        <a:rPr lang="en-US" sz="20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County</a:t>
                      </a:r>
                      <a:endParaRPr lang="en-US" sz="20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algn="ctr" fontAlgn="b"/>
                      <a:r>
                        <a:rPr lang="en-US" sz="20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1 Person</a:t>
                      </a:r>
                      <a:endParaRPr lang="en-US" sz="20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algn="ctr" fontAlgn="b"/>
                      <a:r>
                        <a:rPr lang="en-US" sz="20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2 Person</a:t>
                      </a:r>
                      <a:endParaRPr lang="en-US" sz="20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algn="ctr" fontAlgn="b"/>
                      <a:r>
                        <a:rPr lang="en-US" sz="20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3 Person</a:t>
                      </a:r>
                      <a:endParaRPr lang="en-US" sz="20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algn="ctr" fontAlgn="b"/>
                      <a:r>
                        <a:rPr lang="en-US" sz="20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4 Person</a:t>
                      </a:r>
                      <a:endParaRPr lang="en-US" sz="20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algn="ctr" fontAlgn="b"/>
                      <a:r>
                        <a:rPr lang="en-US" sz="20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5 Person</a:t>
                      </a:r>
                      <a:endParaRPr lang="en-US" sz="20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algn="ctr" fontAlgn="b"/>
                      <a:r>
                        <a:rPr lang="en-US" sz="20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6 Person</a:t>
                      </a:r>
                      <a:endParaRPr lang="en-US" sz="20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algn="ctr" fontAlgn="b"/>
                      <a:r>
                        <a:rPr lang="en-US" sz="20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7 Person</a:t>
                      </a:r>
                      <a:endParaRPr lang="en-US" sz="20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algn="ctr" fontAlgn="b"/>
                      <a:r>
                        <a:rPr lang="en-US" sz="20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8 Person</a:t>
                      </a:r>
                      <a:endParaRPr lang="en-US" sz="20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extLst>
                  <a:ext uri="{0D108BD9-81ED-4DB2-BD59-A6C34878D82A}">
                    <a16:rowId xmlns:a16="http://schemas.microsoft.com/office/drawing/2014/main" val="4275066127"/>
                  </a:ext>
                </a:extLst>
              </a:tr>
              <a:tr h="801767">
                <a:tc>
                  <a:txBody>
                    <a:bodyPr/>
                    <a:lstStyle/>
                    <a:p>
                      <a:pPr algn="ctr" fontAlgn="b"/>
                      <a:r>
                        <a:rPr lang="en-US" sz="16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Benton</a:t>
                      </a:r>
                      <a:endParaRPr lang="en-US" sz="16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$57,050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$65,200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$73,350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$81,450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$88,000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$94,500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$101,000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$107,550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790598092"/>
                  </a:ext>
                </a:extLst>
              </a:tr>
              <a:tr h="801767">
                <a:tc>
                  <a:txBody>
                    <a:bodyPr/>
                    <a:lstStyle/>
                    <a:p>
                      <a:pPr algn="ctr" fontAlgn="b"/>
                      <a:r>
                        <a:rPr lang="en-US" sz="16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Cross</a:t>
                      </a:r>
                      <a:endParaRPr lang="en-US" sz="16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$44,700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$51,050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$57,450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$63,800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$68,950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$74,050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$79,150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$84,250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199330202"/>
                  </a:ext>
                </a:extLst>
              </a:tr>
              <a:tr h="801767">
                <a:tc>
                  <a:txBody>
                    <a:bodyPr/>
                    <a:lstStyle/>
                    <a:p>
                      <a:pPr algn="ctr" fontAlgn="b"/>
                      <a:r>
                        <a:rPr lang="en-US" sz="16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Pulaski</a:t>
                      </a:r>
                      <a:endParaRPr lang="en-US" sz="16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$59,300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$67,800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$76,250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$84,700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$91,500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$98,250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$105,000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ctr" fontAlgn="b"/>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$111,800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196980085"/>
                  </a:ext>
                </a:extLst>
              </a:tr>
            </a:tbl>
          </a:graphicData>
        </a:graphic>
      </p:graphicFrame>
      <p:sp>
        <p:nvSpPr>
          <p:cNvPr id="2" name="object 6">
            <a:extLst>
              <a:ext uri="{FF2B5EF4-FFF2-40B4-BE49-F238E27FC236}">
                <a16:creationId xmlns:a16="http://schemas.microsoft.com/office/drawing/2014/main" id="{D325C184-F4E2-D440-596E-E5E259F92C78}"/>
              </a:ext>
            </a:extLst>
          </p:cNvPr>
          <p:cNvSpPr txBox="1"/>
          <p:nvPr/>
        </p:nvSpPr>
        <p:spPr>
          <a:xfrm>
            <a:off x="953981" y="6656598"/>
            <a:ext cx="12541885" cy="385362"/>
          </a:xfrm>
          <a:prstGeom prst="rect">
            <a:avLst/>
          </a:prstGeom>
        </p:spPr>
        <p:txBody>
          <a:bodyPr vert="horz" wrap="square" lIns="0" tIns="15875" rIns="0" bIns="0" rtlCol="0">
            <a:spAutoFit/>
          </a:bodyPr>
          <a:lstStyle/>
          <a:p>
            <a:pPr marL="240029" indent="-227329">
              <a:lnSpc>
                <a:spcPct val="100000"/>
              </a:lnSpc>
              <a:spcBef>
                <a:spcPts val="869"/>
              </a:spcBef>
              <a:buFont typeface="Arial"/>
              <a:buChar char="•"/>
              <a:tabLst>
                <a:tab pos="240029" algn="l"/>
              </a:tabLst>
            </a:pPr>
            <a:r>
              <a:rPr sz="2400" b="1">
                <a:latin typeface="Open Sans" panose="020B0606030504020204" pitchFamily="34" charset="0"/>
                <a:ea typeface="Open Sans" panose="020B0606030504020204" pitchFamily="34" charset="0"/>
                <a:cs typeface="Open Sans" panose="020B0606030504020204" pitchFamily="34" charset="0"/>
              </a:rPr>
              <a:t>70%</a:t>
            </a:r>
            <a:r>
              <a:rPr sz="2400" b="1" spc="-4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of</a:t>
            </a:r>
            <a:r>
              <a:rPr sz="2400" b="1" spc="3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total</a:t>
            </a:r>
            <a:r>
              <a:rPr sz="2400" b="1" spc="-7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grant</a:t>
            </a:r>
            <a:r>
              <a:rPr sz="2400" b="1" spc="-2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funds</a:t>
            </a:r>
            <a:r>
              <a:rPr sz="2400" b="1" spc="-60">
                <a:latin typeface="Open Sans" panose="020B0606030504020204" pitchFamily="34" charset="0"/>
                <a:ea typeface="Open Sans" panose="020B0606030504020204" pitchFamily="34" charset="0"/>
                <a:cs typeface="Open Sans" panose="020B0606030504020204" pitchFamily="34" charset="0"/>
              </a:rPr>
              <a:t> </a:t>
            </a:r>
            <a:r>
              <a:rPr sz="2400" b="1" spc="-20">
                <a:latin typeface="Open Sans" panose="020B0606030504020204" pitchFamily="34" charset="0"/>
                <a:ea typeface="Open Sans" panose="020B0606030504020204" pitchFamily="34" charset="0"/>
                <a:cs typeface="Open Sans" panose="020B0606030504020204" pitchFamily="34" charset="0"/>
              </a:rPr>
              <a:t>must</a:t>
            </a:r>
            <a:r>
              <a:rPr lang="en-US" sz="2400" b="1" spc="-2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benefit</a:t>
            </a:r>
            <a:r>
              <a:rPr sz="2400" b="1" spc="-4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LMI</a:t>
            </a:r>
            <a:r>
              <a:rPr sz="2400" b="1" spc="-4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households</a:t>
            </a:r>
            <a:r>
              <a:rPr sz="2400" b="1" spc="-8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or</a:t>
            </a:r>
            <a:r>
              <a:rPr sz="2400" b="1" spc="-60">
                <a:latin typeface="Open Sans" panose="020B0606030504020204" pitchFamily="34" charset="0"/>
                <a:ea typeface="Open Sans" panose="020B0606030504020204" pitchFamily="34" charset="0"/>
                <a:cs typeface="Open Sans" panose="020B0606030504020204" pitchFamily="34" charset="0"/>
              </a:rPr>
              <a:t> </a:t>
            </a:r>
            <a:r>
              <a:rPr sz="2400" b="1" spc="-10">
                <a:latin typeface="Open Sans" panose="020B0606030504020204" pitchFamily="34" charset="0"/>
                <a:ea typeface="Open Sans" panose="020B0606030504020204" pitchFamily="34" charset="0"/>
                <a:cs typeface="Open Sans" panose="020B0606030504020204" pitchFamily="34" charset="0"/>
              </a:rPr>
              <a:t>areas.</a:t>
            </a:r>
            <a:endParaRPr sz="24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7669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83ED6-1E68-5578-C321-A4D6F217DA2E}"/>
            </a:ext>
          </a:extLst>
        </p:cNvPr>
        <p:cNvGrpSpPr/>
        <p:nvPr/>
      </p:nvGrpSpPr>
      <p:grpSpPr>
        <a:xfrm>
          <a:off x="0" y="0"/>
          <a:ext cx="0" cy="0"/>
          <a:chOff x="0" y="0"/>
          <a:chExt cx="0" cy="0"/>
        </a:xfrm>
      </p:grpSpPr>
      <p:sp>
        <p:nvSpPr>
          <p:cNvPr id="6" name="object 2">
            <a:extLst>
              <a:ext uri="{FF2B5EF4-FFF2-40B4-BE49-F238E27FC236}">
                <a16:creationId xmlns:a16="http://schemas.microsoft.com/office/drawing/2014/main" id="{79015C94-2151-B420-FF10-A8189829B535}"/>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p:spPr>
        <p:txBody>
          <a:bodyPr wrap="square" lIns="0" tIns="0" rIns="0" bIns="0" rtlCol="0"/>
          <a:lstStyle/>
          <a:p>
            <a:endParaRPr/>
          </a:p>
        </p:txBody>
      </p:sp>
      <p:cxnSp>
        <p:nvCxnSpPr>
          <p:cNvPr id="7" name="Straight Connector 6">
            <a:extLst>
              <a:ext uri="{FF2B5EF4-FFF2-40B4-BE49-F238E27FC236}">
                <a16:creationId xmlns:a16="http://schemas.microsoft.com/office/drawing/2014/main" id="{00D2D083-78C6-41E0-C1EC-0F3EAA68C7B6}"/>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3" name="object 3">
            <a:extLst>
              <a:ext uri="{FF2B5EF4-FFF2-40B4-BE49-F238E27FC236}">
                <a16:creationId xmlns:a16="http://schemas.microsoft.com/office/drawing/2014/main" id="{8D888BCD-437A-7F09-3E04-0009046A183D}"/>
              </a:ext>
            </a:extLst>
          </p:cNvPr>
          <p:cNvSpPr txBox="1">
            <a:spLocks noGrp="1"/>
          </p:cNvSpPr>
          <p:nvPr>
            <p:ph type="title"/>
          </p:nvPr>
        </p:nvSpPr>
        <p:spPr>
          <a:xfrm>
            <a:off x="511175" y="388937"/>
            <a:ext cx="12909232" cy="474489"/>
          </a:xfrm>
          <a:prstGeom prst="rect">
            <a:avLst/>
          </a:prstGeom>
        </p:spPr>
        <p:txBody>
          <a:bodyPr vert="horz" wrap="square" lIns="0" tIns="12700" rIns="0" bIns="0" rtlCol="0">
            <a:spAutoFit/>
          </a:bodyPr>
          <a:lstStyle/>
          <a:p>
            <a:pPr marL="24130">
              <a:lnSpc>
                <a:spcPct val="100000"/>
              </a:lnSpc>
              <a:spcBef>
                <a:spcPts val="100"/>
              </a:spcBef>
            </a:pPr>
            <a:r>
              <a:rPr>
                <a:latin typeface="Open Sans" panose="020B0606030504020204" pitchFamily="34" charset="0"/>
                <a:ea typeface="Open Sans" panose="020B0606030504020204" pitchFamily="34" charset="0"/>
                <a:cs typeface="Open Sans" panose="020B0606030504020204" pitchFamily="34" charset="0"/>
              </a:rPr>
              <a:t>Spending </a:t>
            </a:r>
            <a:r>
              <a:rPr spc="-10">
                <a:latin typeface="Open Sans" panose="020B0606030504020204" pitchFamily="34" charset="0"/>
                <a:ea typeface="Open Sans" panose="020B0606030504020204" pitchFamily="34" charset="0"/>
                <a:cs typeface="Open Sans" panose="020B0606030504020204" pitchFamily="34" charset="0"/>
              </a:rPr>
              <a:t>Requirements</a:t>
            </a:r>
          </a:p>
        </p:txBody>
      </p:sp>
      <p:sp>
        <p:nvSpPr>
          <p:cNvPr id="4" name="Text Placeholder 9">
            <a:extLst>
              <a:ext uri="{FF2B5EF4-FFF2-40B4-BE49-F238E27FC236}">
                <a16:creationId xmlns:a16="http://schemas.microsoft.com/office/drawing/2014/main" id="{CC93D1F0-243A-EFF3-A3DF-C38E3A6F5DA0}"/>
              </a:ext>
            </a:extLst>
          </p:cNvPr>
          <p:cNvSpPr txBox="1">
            <a:spLocks/>
          </p:cNvSpPr>
          <p:nvPr/>
        </p:nvSpPr>
        <p:spPr>
          <a:xfrm>
            <a:off x="643500" y="1664262"/>
            <a:ext cx="13411200" cy="92333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atin typeface="Open Sans" panose="020B0606030504020204" pitchFamily="34" charset="0"/>
                <a:ea typeface="Open Sans" panose="020B0606030504020204" pitchFamily="34" charset="0"/>
                <a:cs typeface="Open Sans" panose="020B0606030504020204" pitchFamily="34" charset="0"/>
              </a:rPr>
              <a:t>HUD sets rules for how much funding can go toward certain activities. ADFA must follow these rules to stay in compliance. The table below shows the required minimums and maximums for spending—this is meant to explain the guidelines, not show the program’s budget.</a:t>
            </a:r>
          </a:p>
        </p:txBody>
      </p:sp>
      <p:graphicFrame>
        <p:nvGraphicFramePr>
          <p:cNvPr id="5" name="Table 4">
            <a:extLst>
              <a:ext uri="{FF2B5EF4-FFF2-40B4-BE49-F238E27FC236}">
                <a16:creationId xmlns:a16="http://schemas.microsoft.com/office/drawing/2014/main" id="{FFDA5A2B-06B2-6D72-4ADF-8E3888655B69}"/>
              </a:ext>
            </a:extLst>
          </p:cNvPr>
          <p:cNvGraphicFramePr>
            <a:graphicFrameLocks noGrp="1"/>
          </p:cNvGraphicFramePr>
          <p:nvPr>
            <p:extLst>
              <p:ext uri="{D42A27DB-BD31-4B8C-83A1-F6EECF244321}">
                <p14:modId xmlns:p14="http://schemas.microsoft.com/office/powerpoint/2010/main" val="3961104528"/>
              </p:ext>
            </p:extLst>
          </p:nvPr>
        </p:nvGraphicFramePr>
        <p:xfrm>
          <a:off x="643500" y="2969381"/>
          <a:ext cx="13343400" cy="2581438"/>
        </p:xfrm>
        <a:graphic>
          <a:graphicData uri="http://schemas.openxmlformats.org/drawingml/2006/table">
            <a:tbl>
              <a:tblPr>
                <a:tableStyleId>{5202B0CA-FC54-4496-8BCA-5EF66A818D29}</a:tableStyleId>
              </a:tblPr>
              <a:tblGrid>
                <a:gridCol w="5383529">
                  <a:extLst>
                    <a:ext uri="{9D8B030D-6E8A-4147-A177-3AD203B41FA5}">
                      <a16:colId xmlns:a16="http://schemas.microsoft.com/office/drawing/2014/main" val="1868635093"/>
                    </a:ext>
                  </a:extLst>
                </a:gridCol>
                <a:gridCol w="3427166">
                  <a:extLst>
                    <a:ext uri="{9D8B030D-6E8A-4147-A177-3AD203B41FA5}">
                      <a16:colId xmlns:a16="http://schemas.microsoft.com/office/drawing/2014/main" val="552957897"/>
                    </a:ext>
                  </a:extLst>
                </a:gridCol>
                <a:gridCol w="4532705">
                  <a:extLst>
                    <a:ext uri="{9D8B030D-6E8A-4147-A177-3AD203B41FA5}">
                      <a16:colId xmlns:a16="http://schemas.microsoft.com/office/drawing/2014/main" val="3226355985"/>
                    </a:ext>
                  </a:extLst>
                </a:gridCol>
              </a:tblGrid>
              <a:tr h="480060">
                <a:tc>
                  <a:txBody>
                    <a:bodyPr/>
                    <a:lstStyle/>
                    <a:p>
                      <a:pPr rtl="0" fontAlgn="base">
                        <a:lnSpc>
                          <a:spcPts val="1275"/>
                        </a:lnSpc>
                        <a:buNone/>
                      </a:pPr>
                      <a:r>
                        <a:rPr lang="en-US" sz="280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Total Allocation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rtl="0" fontAlgn="base">
                        <a:lnSpc>
                          <a:spcPts val="1275"/>
                        </a:lnSpc>
                        <a:buNone/>
                      </a:pPr>
                      <a:r>
                        <a:rPr lang="en-US" sz="240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rtl="0" fontAlgn="base">
                        <a:lnSpc>
                          <a:spcPts val="1275"/>
                        </a:lnSpc>
                        <a:buNone/>
                      </a:pPr>
                      <a:r>
                        <a:rPr lang="en-US" sz="280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$59,048,000</a:t>
                      </a:r>
                      <a:endParaRPr lang="en-US" sz="240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extLst>
                  <a:ext uri="{0D108BD9-81ED-4DB2-BD59-A6C34878D82A}">
                    <a16:rowId xmlns:a16="http://schemas.microsoft.com/office/drawing/2014/main" val="1520000794"/>
                  </a:ext>
                </a:extLst>
              </a:tr>
              <a:tr h="396757">
                <a:tc>
                  <a:txBody>
                    <a:bodyPr/>
                    <a:lstStyle/>
                    <a:p>
                      <a:pPr rtl="0" fontAlgn="base">
                        <a:lnSpc>
                          <a:spcPts val="1275"/>
                        </a:lnSpc>
                        <a:buNone/>
                      </a:pPr>
                      <a:r>
                        <a:rPr lang="en-US" sz="2000">
                          <a:effectLst/>
                          <a:latin typeface="Open Sans" panose="020B0606030504020204" pitchFamily="34" charset="0"/>
                          <a:ea typeface="Open Sans" panose="020B0606030504020204" pitchFamily="34" charset="0"/>
                          <a:cs typeface="Open Sans" panose="020B0606030504020204" pitchFamily="34" charset="0"/>
                        </a:rPr>
                        <a:t>Unmet Need (disaster-related) Activities</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pPr rtl="0" fontAlgn="base">
                        <a:lnSpc>
                          <a:spcPts val="1275"/>
                        </a:lnSpc>
                        <a:buNone/>
                      </a:pPr>
                      <a:r>
                        <a:rPr lang="en-US" sz="2000">
                          <a:effectLst/>
                          <a:latin typeface="Open Sans" panose="020B0606030504020204" pitchFamily="34" charset="0"/>
                          <a:ea typeface="Open Sans" panose="020B0606030504020204" pitchFamily="34" charset="0"/>
                          <a:cs typeface="Open Sans" panose="020B0606030504020204" pitchFamily="34" charset="0"/>
                        </a:rPr>
                        <a:t>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pPr rtl="0" fontAlgn="base">
                        <a:lnSpc>
                          <a:spcPts val="1275"/>
                        </a:lnSpc>
                        <a:buNone/>
                      </a:pPr>
                      <a:r>
                        <a:rPr lang="en-US" sz="2000">
                          <a:effectLst/>
                          <a:latin typeface="Open Sans" panose="020B0606030504020204" pitchFamily="34" charset="0"/>
                          <a:ea typeface="Open Sans" panose="020B0606030504020204" pitchFamily="34" charset="0"/>
                          <a:cs typeface="Open Sans" panose="020B0606030504020204" pitchFamily="34" charset="0"/>
                        </a:rPr>
                        <a:t> $ 51,346,000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78443108"/>
                  </a:ext>
                </a:extLst>
              </a:tr>
              <a:tr h="396757">
                <a:tc>
                  <a:txBody>
                    <a:bodyPr/>
                    <a:lstStyle/>
                    <a:p>
                      <a:pPr rtl="0" fontAlgn="base">
                        <a:lnSpc>
                          <a:spcPts val="1275"/>
                        </a:lnSpc>
                        <a:buNone/>
                      </a:pPr>
                      <a:r>
                        <a:rPr lang="en-US" sz="2000">
                          <a:effectLst/>
                          <a:latin typeface="Open Sans" panose="020B0606030504020204" pitchFamily="34" charset="0"/>
                          <a:ea typeface="Open Sans" panose="020B0606030504020204" pitchFamily="34" charset="0"/>
                          <a:cs typeface="Open Sans" panose="020B0606030504020204" pitchFamily="34" charset="0"/>
                        </a:rPr>
                        <a:t>Mitigation Activities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pPr rtl="0" fontAlgn="base">
                        <a:lnSpc>
                          <a:spcPts val="1275"/>
                        </a:lnSpc>
                        <a:buNone/>
                      </a:pPr>
                      <a:r>
                        <a:rPr lang="en-US" sz="2000">
                          <a:effectLst/>
                          <a:latin typeface="Open Sans" panose="020B0606030504020204" pitchFamily="34" charset="0"/>
                          <a:ea typeface="Open Sans" panose="020B0606030504020204" pitchFamily="34" charset="0"/>
                          <a:cs typeface="Open Sans" panose="020B0606030504020204" pitchFamily="34" charset="0"/>
                        </a:rPr>
                        <a:t>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pPr rtl="0" fontAlgn="base">
                        <a:lnSpc>
                          <a:spcPts val="1275"/>
                        </a:lnSpc>
                        <a:buNone/>
                      </a:pPr>
                      <a:r>
                        <a:rPr lang="en-US" sz="2000">
                          <a:effectLst/>
                          <a:latin typeface="Open Sans" panose="020B0606030504020204" pitchFamily="34" charset="0"/>
                          <a:ea typeface="Open Sans" panose="020B0606030504020204" pitchFamily="34" charset="0"/>
                          <a:cs typeface="Open Sans" panose="020B0606030504020204" pitchFamily="34" charset="0"/>
                        </a:rPr>
                        <a:t> $ 7,702,000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1298512"/>
                  </a:ext>
                </a:extLst>
              </a:tr>
              <a:tr h="514350">
                <a:tc>
                  <a:txBody>
                    <a:bodyPr/>
                    <a:lstStyle/>
                    <a:p>
                      <a:pPr rtl="0" fontAlgn="base">
                        <a:lnSpc>
                          <a:spcPts val="1275"/>
                        </a:lnSpc>
                        <a:buNone/>
                      </a:pPr>
                      <a:r>
                        <a:rPr lang="en-US" sz="280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Requirements and Caps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rtl="0" fontAlgn="base">
                        <a:lnSpc>
                          <a:spcPts val="1275"/>
                        </a:lnSpc>
                        <a:buNone/>
                      </a:pPr>
                      <a:r>
                        <a:rPr lang="en-US" sz="280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Percentage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tc>
                  <a:txBody>
                    <a:bodyPr/>
                    <a:lstStyle/>
                    <a:p>
                      <a:pPr rtl="0" fontAlgn="base">
                        <a:lnSpc>
                          <a:spcPts val="1275"/>
                        </a:lnSpc>
                        <a:buNone/>
                      </a:pPr>
                      <a:r>
                        <a:rPr lang="en-US" sz="240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280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Total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A78C2"/>
                    </a:solidFill>
                  </a:tcPr>
                </a:tc>
                <a:extLst>
                  <a:ext uri="{0D108BD9-81ED-4DB2-BD59-A6C34878D82A}">
                    <a16:rowId xmlns:a16="http://schemas.microsoft.com/office/drawing/2014/main" val="2382188441"/>
                  </a:ext>
                </a:extLst>
              </a:tr>
              <a:tr h="396757">
                <a:tc>
                  <a:txBody>
                    <a:bodyPr/>
                    <a:lstStyle/>
                    <a:p>
                      <a:pPr rtl="0" fontAlgn="base">
                        <a:lnSpc>
                          <a:spcPts val="1275"/>
                        </a:lnSpc>
                        <a:buNone/>
                      </a:pPr>
                      <a:r>
                        <a:rPr lang="en-US" sz="2000">
                          <a:effectLst/>
                          <a:latin typeface="Open Sans" panose="020B0606030504020204" pitchFamily="34" charset="0"/>
                          <a:ea typeface="Open Sans" panose="020B0606030504020204" pitchFamily="34" charset="0"/>
                          <a:cs typeface="Open Sans" panose="020B0606030504020204" pitchFamily="34" charset="0"/>
                        </a:rPr>
                        <a:t>LMI Minimum Requirement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pPr algn="r" rtl="0" fontAlgn="base">
                        <a:lnSpc>
                          <a:spcPts val="1275"/>
                        </a:lnSpc>
                        <a:buNone/>
                      </a:pPr>
                      <a:r>
                        <a:rPr lang="en-US" sz="2000">
                          <a:effectLst/>
                          <a:latin typeface="Open Sans" panose="020B0606030504020204" pitchFamily="34" charset="0"/>
                          <a:ea typeface="Open Sans" panose="020B0606030504020204" pitchFamily="34" charset="0"/>
                          <a:cs typeface="Open Sans" panose="020B0606030504020204" pitchFamily="34" charset="0"/>
                        </a:rPr>
                        <a:t>70%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pPr rtl="0" fontAlgn="base">
                        <a:lnSpc>
                          <a:spcPts val="1275"/>
                        </a:lnSpc>
                        <a:buNone/>
                      </a:pPr>
                      <a:r>
                        <a:rPr lang="en-US" sz="2000">
                          <a:effectLst/>
                          <a:latin typeface="Open Sans" panose="020B0606030504020204" pitchFamily="34" charset="0"/>
                          <a:ea typeface="Open Sans" panose="020B0606030504020204" pitchFamily="34" charset="0"/>
                          <a:cs typeface="Open Sans" panose="020B0606030504020204" pitchFamily="34" charset="0"/>
                        </a:rPr>
                        <a:t> $ 39,266,920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3955458"/>
                  </a:ext>
                </a:extLst>
              </a:tr>
              <a:tr h="396757">
                <a:tc>
                  <a:txBody>
                    <a:bodyPr/>
                    <a:lstStyle/>
                    <a:p>
                      <a:pPr rtl="0" fontAlgn="base">
                        <a:lnSpc>
                          <a:spcPts val="1275"/>
                        </a:lnSpc>
                        <a:buNone/>
                      </a:pPr>
                      <a:r>
                        <a:rPr lang="en-US" sz="2000">
                          <a:effectLst/>
                          <a:latin typeface="Open Sans" panose="020B0606030504020204" pitchFamily="34" charset="0"/>
                          <a:ea typeface="Open Sans" panose="020B0606030504020204" pitchFamily="34" charset="0"/>
                          <a:cs typeface="Open Sans" panose="020B0606030504020204" pitchFamily="34" charset="0"/>
                        </a:rPr>
                        <a:t>Administration Cap (maximum)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pPr algn="r" rtl="0" fontAlgn="base">
                        <a:lnSpc>
                          <a:spcPts val="1275"/>
                        </a:lnSpc>
                        <a:buNone/>
                      </a:pPr>
                      <a:r>
                        <a:rPr lang="en-US" sz="2000">
                          <a:effectLst/>
                          <a:latin typeface="Open Sans" panose="020B0606030504020204" pitchFamily="34" charset="0"/>
                          <a:ea typeface="Open Sans" panose="020B0606030504020204" pitchFamily="34" charset="0"/>
                          <a:cs typeface="Open Sans" panose="020B0606030504020204" pitchFamily="34" charset="0"/>
                        </a:rPr>
                        <a:t>5%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pPr rtl="0" fontAlgn="base">
                        <a:lnSpc>
                          <a:spcPts val="1275"/>
                        </a:lnSpc>
                        <a:buNone/>
                      </a:pPr>
                      <a:r>
                        <a:rPr lang="en-US" sz="2000">
                          <a:effectLst/>
                          <a:latin typeface="Open Sans" panose="020B0606030504020204" pitchFamily="34" charset="0"/>
                          <a:ea typeface="Open Sans" panose="020B0606030504020204" pitchFamily="34" charset="0"/>
                          <a:cs typeface="Open Sans" panose="020B0606030504020204" pitchFamily="34" charset="0"/>
                        </a:rPr>
                        <a:t> $ 2,952,400 </a:t>
                      </a:r>
                    </a:p>
                  </a:txBody>
                  <a:tcPr marL="66675" marR="66675" anchor="b">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13560665"/>
                  </a:ext>
                </a:extLst>
              </a:tr>
            </a:tbl>
          </a:graphicData>
        </a:graphic>
      </p:graphicFrame>
    </p:spTree>
    <p:extLst>
      <p:ext uri="{BB962C8B-B14F-4D97-AF65-F5344CB8AC3E}">
        <p14:creationId xmlns:p14="http://schemas.microsoft.com/office/powerpoint/2010/main" val="167140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99B63-7556-FE10-2C3F-F609F02B43FC}"/>
            </a:ext>
          </a:extLst>
        </p:cNvPr>
        <p:cNvGrpSpPr/>
        <p:nvPr/>
      </p:nvGrpSpPr>
      <p:grpSpPr>
        <a:xfrm>
          <a:off x="0" y="0"/>
          <a:ext cx="0" cy="0"/>
          <a:chOff x="0" y="0"/>
          <a:chExt cx="0" cy="0"/>
        </a:xfrm>
      </p:grpSpPr>
      <p:sp>
        <p:nvSpPr>
          <p:cNvPr id="5" name="object 2">
            <a:extLst>
              <a:ext uri="{FF2B5EF4-FFF2-40B4-BE49-F238E27FC236}">
                <a16:creationId xmlns:a16="http://schemas.microsoft.com/office/drawing/2014/main" id="{66FFDDAE-71D5-3381-2C69-FD0F5C2CF75C}"/>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p:spPr>
        <p:txBody>
          <a:bodyPr wrap="square" lIns="0" tIns="0" rIns="0" bIns="0" rtlCol="0"/>
          <a:lstStyle/>
          <a:p>
            <a:endParaRPr/>
          </a:p>
        </p:txBody>
      </p:sp>
      <p:cxnSp>
        <p:nvCxnSpPr>
          <p:cNvPr id="11" name="Straight Connector 10">
            <a:extLst>
              <a:ext uri="{FF2B5EF4-FFF2-40B4-BE49-F238E27FC236}">
                <a16:creationId xmlns:a16="http://schemas.microsoft.com/office/drawing/2014/main" id="{A9FB1D6D-2CEC-05B8-4278-70206E633A26}"/>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3" name="object 3">
            <a:extLst>
              <a:ext uri="{FF2B5EF4-FFF2-40B4-BE49-F238E27FC236}">
                <a16:creationId xmlns:a16="http://schemas.microsoft.com/office/drawing/2014/main" id="{96FE269A-E9E2-6240-E81B-426DE7BC2796}"/>
              </a:ext>
            </a:extLst>
          </p:cNvPr>
          <p:cNvSpPr txBox="1">
            <a:spLocks noGrp="1"/>
          </p:cNvSpPr>
          <p:nvPr>
            <p:ph type="title" idx="4294967295"/>
          </p:nvPr>
        </p:nvSpPr>
        <p:spPr>
          <a:xfrm>
            <a:off x="511175" y="388937"/>
            <a:ext cx="12909232" cy="474489"/>
          </a:xfrm>
          <a:prstGeom prst="rect">
            <a:avLst/>
          </a:prstGeom>
        </p:spPr>
        <p:txBody>
          <a:bodyPr vert="horz" wrap="square" lIns="0" tIns="12700" rIns="0" bIns="0" rtlCol="0">
            <a:spAutoFit/>
          </a:bodyPr>
          <a:lstStyle/>
          <a:p>
            <a:pPr marL="24130">
              <a:lnSpc>
                <a:spcPct val="100000"/>
              </a:lnSpc>
              <a:spcBef>
                <a:spcPts val="100"/>
              </a:spcBef>
            </a:pPr>
            <a:r>
              <a:rPr lang="en-US">
                <a:latin typeface="Open Sans" panose="020B0606030504020204" pitchFamily="34" charset="0"/>
                <a:ea typeface="Open Sans" panose="020B0606030504020204" pitchFamily="34" charset="0"/>
                <a:cs typeface="Open Sans" panose="020B0606030504020204" pitchFamily="34" charset="0"/>
              </a:rPr>
              <a:t>Single-Family New Construction Program </a:t>
            </a:r>
            <a:endParaRPr spc="-10">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4">
            <a:extLst>
              <a:ext uri="{FF2B5EF4-FFF2-40B4-BE49-F238E27FC236}">
                <a16:creationId xmlns:a16="http://schemas.microsoft.com/office/drawing/2014/main" id="{1B594428-BD01-8B5E-0C5A-F390D95CB960}"/>
              </a:ext>
            </a:extLst>
          </p:cNvPr>
          <p:cNvSpPr txBox="1">
            <a:spLocks/>
          </p:cNvSpPr>
          <p:nvPr/>
        </p:nvSpPr>
        <p:spPr>
          <a:xfrm>
            <a:off x="511175" y="1453663"/>
            <a:ext cx="13939116" cy="5759909"/>
          </a:xfrm>
          <a:prstGeom prst="rect">
            <a:avLst/>
          </a:prstGeom>
        </p:spPr>
        <p:txBody>
          <a:bodyPr vert="horz" wrap="square" lIns="0" tIns="126364" rIns="0" bIns="0" rtlCol="0" anchor="t">
            <a:spAutoFit/>
          </a:bodyPr>
          <a:lstStyle>
            <a:lvl1pPr marL="0">
              <a:defRPr sz="2000" b="0" i="0">
                <a:solidFill>
                  <a:schemeClr val="tx1"/>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5600" indent="-342900">
              <a:spcBef>
                <a:spcPts val="1200"/>
              </a:spcBef>
              <a:spcAft>
                <a:spcPts val="600"/>
              </a:spcAft>
              <a:buFont typeface="Arial"/>
              <a:buChar char="•"/>
            </a:pPr>
            <a:r>
              <a:rPr lang="en-US" sz="2400">
                <a:latin typeface="Open Sans" panose="020B0606030504020204" pitchFamily="34" charset="0"/>
                <a:ea typeface="Open Sans" panose="020B0606030504020204" pitchFamily="34" charset="0"/>
                <a:cs typeface="Open Sans" panose="020B0606030504020204" pitchFamily="34" charset="0"/>
              </a:rPr>
              <a:t>The Single-Family New Construction program will facilitate new resilient, affordable housing that will be coordinated with homebuyer assistance</a:t>
            </a:r>
          </a:p>
          <a:p>
            <a:pPr marL="355600" indent="-342900">
              <a:spcBef>
                <a:spcPts val="1200"/>
              </a:spcBef>
              <a:spcAft>
                <a:spcPts val="600"/>
              </a:spcAft>
              <a:buFont typeface="Arial"/>
              <a:buChar char="•"/>
            </a:pPr>
            <a:r>
              <a:rPr lang="en-US" sz="2400">
                <a:latin typeface="Open Sans"/>
                <a:ea typeface="Open Sans"/>
                <a:cs typeface="Open Sans"/>
              </a:rPr>
              <a:t>Developers will apply to ADFA through a competitive application cycle for a subsidy to contribute to the construction of the units</a:t>
            </a:r>
          </a:p>
          <a:p>
            <a:pPr marL="355600" indent="-342900">
              <a:spcBef>
                <a:spcPts val="1200"/>
              </a:spcBef>
              <a:spcAft>
                <a:spcPts val="600"/>
              </a:spcAft>
              <a:buFont typeface="Arial"/>
              <a:buChar char="•"/>
            </a:pPr>
            <a:r>
              <a:rPr lang="en-US" sz="2400">
                <a:latin typeface="Open Sans" panose="020B0606030504020204" pitchFamily="34" charset="0"/>
                <a:ea typeface="Open Sans" panose="020B0606030504020204" pitchFamily="34" charset="0"/>
                <a:cs typeface="Open Sans" panose="020B0606030504020204" pitchFamily="34" charset="0"/>
              </a:rPr>
              <a:t>The homes will first be offered to disaster-impacted families and targeted to </a:t>
            </a:r>
            <a:r>
              <a:rPr lang="en-US" sz="2400">
                <a:effectLst/>
                <a:latin typeface="Open Sans" panose="020B0606030504020204" pitchFamily="34" charset="0"/>
                <a:ea typeface="Open Sans" panose="020B0606030504020204" pitchFamily="34" charset="0"/>
                <a:cs typeface="Open Sans" panose="020B0606030504020204" pitchFamily="34" charset="0"/>
              </a:rPr>
              <a:t>low- to moderate-income (LMI)</a:t>
            </a:r>
            <a:r>
              <a:rPr lang="en-US" sz="2400">
                <a:latin typeface="Open Sans" panose="020B0606030504020204" pitchFamily="34" charset="0"/>
                <a:ea typeface="Open Sans" panose="020B0606030504020204" pitchFamily="34" charset="0"/>
                <a:cs typeface="Open Sans" panose="020B0606030504020204" pitchFamily="34" charset="0"/>
              </a:rPr>
              <a:t> homebuyers</a:t>
            </a:r>
          </a:p>
          <a:p>
            <a:pPr marL="355600" indent="-342900">
              <a:spcBef>
                <a:spcPts val="1200"/>
              </a:spcBef>
              <a:spcAft>
                <a:spcPts val="600"/>
              </a:spcAft>
              <a:buFont typeface="Arial"/>
              <a:buChar char="•"/>
            </a:pPr>
            <a:r>
              <a:rPr lang="en-US" sz="2400">
                <a:latin typeface="Open Sans" panose="020B0606030504020204" pitchFamily="34" charset="0"/>
                <a:ea typeface="Open Sans" panose="020B0606030504020204" pitchFamily="34" charset="0"/>
                <a:cs typeface="Open Sans" panose="020B0606030504020204" pitchFamily="34" charset="0"/>
              </a:rPr>
              <a:t>LMI homebuyers can receive assistance for down-payment and closing costs</a:t>
            </a:r>
          </a:p>
          <a:p>
            <a:pPr marL="355600" indent="-342900">
              <a:spcBef>
                <a:spcPts val="1200"/>
              </a:spcBef>
              <a:spcAft>
                <a:spcPts val="600"/>
              </a:spcAft>
              <a:buFont typeface="Arial"/>
              <a:buChar char="•"/>
            </a:pPr>
            <a:r>
              <a:rPr lang="en-US" sz="2400">
                <a:latin typeface="Open Sans" panose="020B0606030504020204" pitchFamily="34" charset="0"/>
                <a:ea typeface="Open Sans" panose="020B0606030504020204" pitchFamily="34" charset="0"/>
                <a:cs typeface="Open Sans" panose="020B0606030504020204" pitchFamily="34" charset="0"/>
              </a:rPr>
              <a:t>The program will incentivize new construction that incorporates construction materials and methods that will mitigate impacts from future disasters.  </a:t>
            </a:r>
          </a:p>
          <a:p>
            <a:pPr marL="12700">
              <a:spcBef>
                <a:spcPts val="994"/>
              </a:spcBef>
            </a:pPr>
            <a:r>
              <a:rPr lang="en-US" sz="1800">
                <a:latin typeface="Avenir Next LT Pro" panose="020B0504020202020204" pitchFamily="34" charset="0"/>
                <a:ea typeface="Calibri" panose="020F0502020204030204" pitchFamily="34" charset="0"/>
                <a:cs typeface="Arial" panose="020B0604020202020204" pitchFamily="34" charset="0"/>
              </a:rPr>
              <a:t>  </a:t>
            </a:r>
          </a:p>
          <a:p>
            <a:pPr marL="355600" indent="-342900">
              <a:spcBef>
                <a:spcPts val="994"/>
              </a:spcBef>
              <a:buFont typeface="Arial"/>
              <a:buChar char="•"/>
            </a:pPr>
            <a:endParaRPr lang="en-US" sz="1800">
              <a:latin typeface="Avenir Next LT Pro" panose="020B0504020202020204" pitchFamily="34" charset="0"/>
              <a:ea typeface="Calibri" panose="020F0502020204030204" pitchFamily="34" charset="0"/>
              <a:cs typeface="Open Sans" panose="020B0606030504020204" pitchFamily="34" charset="0"/>
            </a:endParaRPr>
          </a:p>
          <a:p>
            <a:pPr marL="355600" indent="-342900">
              <a:spcBef>
                <a:spcPts val="994"/>
              </a:spcBef>
              <a:buFont typeface="Arial"/>
              <a:buChar char="•"/>
            </a:pPr>
            <a:endParaRPr lang="en-US" sz="2400" spc="-10">
              <a:latin typeface="DIN Neuzeit Grotesk Std Light" panose="020B0502020203020204" pitchFamily="34" charset="0"/>
            </a:endParaRPr>
          </a:p>
        </p:txBody>
      </p:sp>
    </p:spTree>
    <p:extLst>
      <p:ext uri="{BB962C8B-B14F-4D97-AF65-F5344CB8AC3E}">
        <p14:creationId xmlns:p14="http://schemas.microsoft.com/office/powerpoint/2010/main" val="66962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F6AB6-4819-7632-E68C-D424BACCAB87}"/>
            </a:ext>
          </a:extLst>
        </p:cNvPr>
        <p:cNvGrpSpPr/>
        <p:nvPr/>
      </p:nvGrpSpPr>
      <p:grpSpPr>
        <a:xfrm>
          <a:off x="0" y="0"/>
          <a:ext cx="0" cy="0"/>
          <a:chOff x="0" y="0"/>
          <a:chExt cx="0" cy="0"/>
        </a:xfrm>
      </p:grpSpPr>
      <p:sp>
        <p:nvSpPr>
          <p:cNvPr id="5" name="object 2">
            <a:extLst>
              <a:ext uri="{FF2B5EF4-FFF2-40B4-BE49-F238E27FC236}">
                <a16:creationId xmlns:a16="http://schemas.microsoft.com/office/drawing/2014/main" id="{411A0220-04DF-C248-9D1A-0A29AD709093}"/>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p:spPr>
        <p:txBody>
          <a:bodyPr wrap="square" lIns="0" tIns="0" rIns="0" bIns="0" rtlCol="0"/>
          <a:lstStyle/>
          <a:p>
            <a:endParaRPr/>
          </a:p>
        </p:txBody>
      </p:sp>
      <p:cxnSp>
        <p:nvCxnSpPr>
          <p:cNvPr id="11" name="Straight Connector 10">
            <a:extLst>
              <a:ext uri="{FF2B5EF4-FFF2-40B4-BE49-F238E27FC236}">
                <a16:creationId xmlns:a16="http://schemas.microsoft.com/office/drawing/2014/main" id="{7A545C23-CEDB-390A-1DA6-2BC01583FA5B}"/>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3" name="object 3">
            <a:extLst>
              <a:ext uri="{FF2B5EF4-FFF2-40B4-BE49-F238E27FC236}">
                <a16:creationId xmlns:a16="http://schemas.microsoft.com/office/drawing/2014/main" id="{AA55B525-C854-6FC9-64EE-B4B9CF460BC9}"/>
              </a:ext>
            </a:extLst>
          </p:cNvPr>
          <p:cNvSpPr txBox="1">
            <a:spLocks noGrp="1"/>
          </p:cNvSpPr>
          <p:nvPr>
            <p:ph type="title" idx="4294967295"/>
          </p:nvPr>
        </p:nvSpPr>
        <p:spPr>
          <a:xfrm>
            <a:off x="511175" y="388937"/>
            <a:ext cx="12909232" cy="474489"/>
          </a:xfrm>
          <a:prstGeom prst="rect">
            <a:avLst/>
          </a:prstGeom>
        </p:spPr>
        <p:txBody>
          <a:bodyPr vert="horz" wrap="square" lIns="0" tIns="12700" rIns="0" bIns="0" rtlCol="0">
            <a:spAutoFit/>
          </a:bodyPr>
          <a:lstStyle/>
          <a:p>
            <a:pPr marL="24130">
              <a:lnSpc>
                <a:spcPct val="100000"/>
              </a:lnSpc>
              <a:spcBef>
                <a:spcPts val="100"/>
              </a:spcBef>
            </a:pPr>
            <a:r>
              <a:rPr lang="en-US">
                <a:latin typeface="Open Sans" panose="020B0606030504020204" pitchFamily="34" charset="0"/>
                <a:ea typeface="Open Sans" panose="020B0606030504020204" pitchFamily="34" charset="0"/>
                <a:cs typeface="Open Sans" panose="020B0606030504020204" pitchFamily="34" charset="0"/>
              </a:rPr>
              <a:t>Multi-Family New Construction Program </a:t>
            </a:r>
            <a:endParaRPr spc="-10">
              <a:latin typeface="Open Sans" panose="020B0606030504020204" pitchFamily="34" charset="0"/>
              <a:ea typeface="Open Sans" panose="020B0606030504020204" pitchFamily="34" charset="0"/>
              <a:cs typeface="Open Sans" panose="020B0606030504020204" pitchFamily="34" charset="0"/>
            </a:endParaRPr>
          </a:p>
        </p:txBody>
      </p:sp>
      <p:sp>
        <p:nvSpPr>
          <p:cNvPr id="2" name="object 4">
            <a:extLst>
              <a:ext uri="{FF2B5EF4-FFF2-40B4-BE49-F238E27FC236}">
                <a16:creationId xmlns:a16="http://schemas.microsoft.com/office/drawing/2014/main" id="{20C8BA2E-B65B-BC35-1095-B9F4FDB71258}"/>
              </a:ext>
            </a:extLst>
          </p:cNvPr>
          <p:cNvSpPr txBox="1">
            <a:spLocks/>
          </p:cNvSpPr>
          <p:nvPr/>
        </p:nvSpPr>
        <p:spPr>
          <a:xfrm>
            <a:off x="511175" y="1425953"/>
            <a:ext cx="13980680" cy="7945507"/>
          </a:xfrm>
          <a:prstGeom prst="rect">
            <a:avLst/>
          </a:prstGeom>
        </p:spPr>
        <p:txBody>
          <a:bodyPr vert="horz" wrap="square" lIns="0" tIns="126364" rIns="0" bIns="0" rtlCol="0" anchor="t">
            <a:spAutoFit/>
          </a:bodyPr>
          <a:lstStyle>
            <a:lvl1pPr marL="0">
              <a:defRPr sz="2000" b="0" i="0">
                <a:solidFill>
                  <a:schemeClr val="tx1"/>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marR="0" indent="-285750">
              <a:lnSpc>
                <a:spcPct val="107000"/>
              </a:lnSpc>
              <a:spcBef>
                <a:spcPts val="1200"/>
              </a:spcBef>
              <a:spcAft>
                <a:spcPts val="600"/>
              </a:spcAft>
              <a:buFont typeface="Arial" panose="020B0604020202020204" pitchFamily="34" charset="0"/>
              <a:buChar char="•"/>
            </a:pPr>
            <a:r>
              <a:rPr lang="en-US" sz="2400">
                <a:effectLst/>
                <a:latin typeface="Open Sans" panose="020B0606030504020204" pitchFamily="34" charset="0"/>
                <a:ea typeface="Open Sans" panose="020B0606030504020204" pitchFamily="34" charset="0"/>
                <a:cs typeface="Open Sans" panose="020B0606030504020204" pitchFamily="34" charset="0"/>
              </a:rPr>
              <a:t>The Multi-Family New Construction Program is designed to support the development of new multifamily rental housing. </a:t>
            </a:r>
          </a:p>
          <a:p>
            <a:pPr marL="355600" indent="-342900">
              <a:spcBef>
                <a:spcPts val="1200"/>
              </a:spcBef>
              <a:spcAft>
                <a:spcPts val="600"/>
              </a:spcAft>
              <a:buFont typeface="Arial"/>
              <a:buChar char="•"/>
            </a:pPr>
            <a:r>
              <a:rPr lang="en-US" sz="2400">
                <a:latin typeface="Open Sans" panose="020B0606030504020204" pitchFamily="34" charset="0"/>
                <a:ea typeface="Open Sans" panose="020B0606030504020204" pitchFamily="34" charset="0"/>
                <a:cs typeface="Open Sans" panose="020B0606030504020204" pitchFamily="34" charset="0"/>
              </a:rPr>
              <a:t>Developers will apply to ADFA through a competitive application cycle for construction of the units</a:t>
            </a:r>
          </a:p>
          <a:p>
            <a:pPr marL="355600" indent="-342900">
              <a:spcBef>
                <a:spcPts val="1200"/>
              </a:spcBef>
              <a:spcAft>
                <a:spcPts val="600"/>
              </a:spcAft>
              <a:buFont typeface="Arial"/>
              <a:buChar char="•"/>
            </a:pPr>
            <a:r>
              <a:rPr lang="en-US" sz="2400">
                <a:latin typeface="Open Sans" panose="020B0606030504020204" pitchFamily="34" charset="0"/>
                <a:ea typeface="Open Sans" panose="020B0606030504020204" pitchFamily="34" charset="0"/>
                <a:cs typeface="Open Sans" panose="020B0606030504020204" pitchFamily="34" charset="0"/>
              </a:rPr>
              <a:t>The units will first be offered to disaster-impacted families</a:t>
            </a:r>
          </a:p>
          <a:p>
            <a:pPr marL="355600" indent="-342900">
              <a:spcBef>
                <a:spcPts val="1200"/>
              </a:spcBef>
              <a:spcAft>
                <a:spcPts val="600"/>
              </a:spcAft>
              <a:buFont typeface="Arial"/>
              <a:buChar char="•"/>
            </a:pPr>
            <a:r>
              <a:rPr lang="en-US" sz="2400">
                <a:latin typeface="Open Sans" panose="020B0606030504020204" pitchFamily="34" charset="0"/>
                <a:ea typeface="Open Sans" panose="020B0606030504020204" pitchFamily="34" charset="0"/>
                <a:cs typeface="Open Sans" panose="020B0606030504020204" pitchFamily="34" charset="0"/>
              </a:rPr>
              <a:t>A</a:t>
            </a:r>
            <a:r>
              <a:rPr lang="en-US" sz="2400">
                <a:effectLst/>
                <a:latin typeface="Open Sans" panose="020B0606030504020204" pitchFamily="34" charset="0"/>
                <a:ea typeface="Open Sans" panose="020B0606030504020204" pitchFamily="34" charset="0"/>
                <a:cs typeface="Open Sans" panose="020B0606030504020204" pitchFamily="34" charset="0"/>
              </a:rPr>
              <a:t>ll rental units funded through this program must remain affordable for a minimum of 20 years. </a:t>
            </a:r>
          </a:p>
          <a:p>
            <a:pPr marL="355600" indent="-342900">
              <a:spcBef>
                <a:spcPts val="1200"/>
              </a:spcBef>
              <a:spcAft>
                <a:spcPts val="600"/>
              </a:spcAft>
              <a:buFont typeface="Arial"/>
              <a:buChar char="•"/>
            </a:pPr>
            <a:r>
              <a:rPr lang="en-US" sz="2400">
                <a:effectLst/>
                <a:latin typeface="Open Sans" panose="020B0606030504020204" pitchFamily="34" charset="0"/>
                <a:ea typeface="Open Sans" panose="020B0606030504020204" pitchFamily="34" charset="0"/>
                <a:cs typeface="Open Sans" panose="020B0606030504020204" pitchFamily="34" charset="0"/>
              </a:rPr>
              <a:t>At least 51% of the units in each project must be rented to low- to moderate-income (LMI) households at affordable rental rates.</a:t>
            </a:r>
          </a:p>
          <a:p>
            <a:pPr marL="355600" indent="-342900">
              <a:spcBef>
                <a:spcPts val="1200"/>
              </a:spcBef>
              <a:spcAft>
                <a:spcPts val="600"/>
              </a:spcAft>
              <a:buFont typeface="Arial"/>
              <a:buChar char="•"/>
            </a:pPr>
            <a:r>
              <a:rPr lang="en-US" sz="2400">
                <a:effectLst/>
                <a:latin typeface="Open Sans" panose="020B0606030504020204" pitchFamily="34" charset="0"/>
                <a:ea typeface="Open Sans" panose="020B0606030504020204" pitchFamily="34" charset="0"/>
                <a:cs typeface="Open Sans" panose="020B0606030504020204" pitchFamily="34" charset="0"/>
              </a:rPr>
              <a:t>Projects consisting of more than five units will be required to include broadband infrastructure as part of the development.</a:t>
            </a:r>
          </a:p>
          <a:p>
            <a:pPr marL="355600" indent="-342900">
              <a:spcBef>
                <a:spcPts val="1200"/>
              </a:spcBef>
              <a:spcAft>
                <a:spcPts val="600"/>
              </a:spcAft>
              <a:buFont typeface="Arial"/>
              <a:buChar char="•"/>
            </a:pPr>
            <a:r>
              <a:rPr lang="en-US" sz="2400">
                <a:latin typeface="Open Sans" panose="020B0606030504020204" pitchFamily="34" charset="0"/>
                <a:ea typeface="Open Sans" panose="020B0606030504020204" pitchFamily="34" charset="0"/>
                <a:cs typeface="Open Sans" panose="020B0606030504020204" pitchFamily="34" charset="0"/>
              </a:rPr>
              <a:t>The program will incentivize new construction that incorporates construction materials and methods that will mitigate impacts from future disasters.  </a:t>
            </a:r>
          </a:p>
          <a:p>
            <a:pPr marL="12700">
              <a:spcBef>
                <a:spcPts val="1200"/>
              </a:spcBef>
              <a:spcAft>
                <a:spcPts val="600"/>
              </a:spcAft>
            </a:pPr>
            <a:r>
              <a:rPr lang="en-US" sz="2400">
                <a:latin typeface="Open Sans" panose="020B0606030504020204" pitchFamily="34" charset="0"/>
                <a:ea typeface="Open Sans" panose="020B0606030504020204" pitchFamily="34" charset="0"/>
                <a:cs typeface="Open Sans" panose="020B0606030504020204" pitchFamily="34" charset="0"/>
              </a:rPr>
              <a:t>  </a:t>
            </a:r>
          </a:p>
          <a:p>
            <a:pPr marL="355600" indent="-342900">
              <a:spcBef>
                <a:spcPts val="994"/>
              </a:spcBef>
              <a:buFont typeface="Arial"/>
              <a:buChar char="•"/>
            </a:pPr>
            <a:endParaRPr lang="en-US" sz="1800">
              <a:latin typeface="Avenir Next LT Pro" panose="020B0504020202020204" pitchFamily="34" charset="0"/>
              <a:ea typeface="Calibri" panose="020F0502020204030204" pitchFamily="34" charset="0"/>
              <a:cs typeface="Open Sans" panose="020B0606030504020204" pitchFamily="34" charset="0"/>
            </a:endParaRPr>
          </a:p>
          <a:p>
            <a:pPr marL="355600" indent="-342900">
              <a:spcBef>
                <a:spcPts val="994"/>
              </a:spcBef>
              <a:buFont typeface="Arial"/>
              <a:buChar char="•"/>
            </a:pPr>
            <a:endParaRPr lang="en-US" sz="2400" spc="-10">
              <a:latin typeface="DIN Neuzeit Grotesk Std Light" panose="020B0502020203020204" pitchFamily="34" charset="0"/>
            </a:endParaRPr>
          </a:p>
        </p:txBody>
      </p:sp>
    </p:spTree>
    <p:extLst>
      <p:ext uri="{BB962C8B-B14F-4D97-AF65-F5344CB8AC3E}">
        <p14:creationId xmlns:p14="http://schemas.microsoft.com/office/powerpoint/2010/main" val="2146549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5EC43-366A-726B-410A-C4938F5A31E1}"/>
            </a:ext>
          </a:extLst>
        </p:cNvPr>
        <p:cNvGrpSpPr/>
        <p:nvPr/>
      </p:nvGrpSpPr>
      <p:grpSpPr>
        <a:xfrm>
          <a:off x="0" y="0"/>
          <a:ext cx="0" cy="0"/>
          <a:chOff x="0" y="0"/>
          <a:chExt cx="0" cy="0"/>
        </a:xfrm>
      </p:grpSpPr>
      <p:sp>
        <p:nvSpPr>
          <p:cNvPr id="5" name="object 2">
            <a:extLst>
              <a:ext uri="{FF2B5EF4-FFF2-40B4-BE49-F238E27FC236}">
                <a16:creationId xmlns:a16="http://schemas.microsoft.com/office/drawing/2014/main" id="{4053B5BC-D7A1-6042-BA53-C115C0422ADA}"/>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p:spPr>
        <p:txBody>
          <a:bodyPr wrap="square" lIns="0" tIns="0" rIns="0" bIns="0" rtlCol="0"/>
          <a:lstStyle/>
          <a:p>
            <a:endParaRPr/>
          </a:p>
        </p:txBody>
      </p:sp>
      <p:cxnSp>
        <p:nvCxnSpPr>
          <p:cNvPr id="11" name="Straight Connector 10">
            <a:extLst>
              <a:ext uri="{FF2B5EF4-FFF2-40B4-BE49-F238E27FC236}">
                <a16:creationId xmlns:a16="http://schemas.microsoft.com/office/drawing/2014/main" id="{1FD67CFF-1D88-0B57-BEF2-982625C69E35}"/>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3" name="object 3">
            <a:extLst>
              <a:ext uri="{FF2B5EF4-FFF2-40B4-BE49-F238E27FC236}">
                <a16:creationId xmlns:a16="http://schemas.microsoft.com/office/drawing/2014/main" id="{35E92F3E-EA46-7F69-5CD4-9FEC916B9E7C}"/>
              </a:ext>
            </a:extLst>
          </p:cNvPr>
          <p:cNvSpPr txBox="1">
            <a:spLocks noGrp="1"/>
          </p:cNvSpPr>
          <p:nvPr>
            <p:ph type="title" idx="4294967295"/>
          </p:nvPr>
        </p:nvSpPr>
        <p:spPr>
          <a:xfrm>
            <a:off x="511175" y="388937"/>
            <a:ext cx="12909232" cy="474489"/>
          </a:xfrm>
          <a:prstGeom prst="rect">
            <a:avLst/>
          </a:prstGeom>
        </p:spPr>
        <p:txBody>
          <a:bodyPr vert="horz" wrap="square" lIns="0" tIns="12700" rIns="0" bIns="0" rtlCol="0">
            <a:spAutoFit/>
          </a:bodyPr>
          <a:lstStyle/>
          <a:p>
            <a:pPr marL="24130">
              <a:lnSpc>
                <a:spcPct val="100000"/>
              </a:lnSpc>
              <a:spcBef>
                <a:spcPts val="100"/>
              </a:spcBef>
            </a:pPr>
            <a:r>
              <a:rPr lang="en-US">
                <a:latin typeface="Open Sans" panose="020B0606030504020204" pitchFamily="34" charset="0"/>
                <a:ea typeface="Open Sans" panose="020B0606030504020204" pitchFamily="34" charset="0"/>
                <a:cs typeface="Open Sans" panose="020B0606030504020204" pitchFamily="34" charset="0"/>
              </a:rPr>
              <a:t>Non-Federal FEMA Match – PA and HMGP</a:t>
            </a:r>
            <a:endParaRPr spc="-10">
              <a:latin typeface="Open Sans" panose="020B0606030504020204" pitchFamily="34" charset="0"/>
              <a:ea typeface="Open Sans" panose="020B0606030504020204" pitchFamily="34" charset="0"/>
              <a:cs typeface="Open Sans" panose="020B0606030504020204" pitchFamily="34" charset="0"/>
            </a:endParaRPr>
          </a:p>
        </p:txBody>
      </p:sp>
      <p:sp>
        <p:nvSpPr>
          <p:cNvPr id="2" name="object 4">
            <a:extLst>
              <a:ext uri="{FF2B5EF4-FFF2-40B4-BE49-F238E27FC236}">
                <a16:creationId xmlns:a16="http://schemas.microsoft.com/office/drawing/2014/main" id="{5F0092E0-7AF2-F6AA-C56A-F8B7C8095002}"/>
              </a:ext>
            </a:extLst>
          </p:cNvPr>
          <p:cNvSpPr txBox="1">
            <a:spLocks/>
          </p:cNvSpPr>
          <p:nvPr/>
        </p:nvSpPr>
        <p:spPr>
          <a:xfrm>
            <a:off x="507181" y="1716899"/>
            <a:ext cx="13846128" cy="8045728"/>
          </a:xfrm>
          <a:prstGeom prst="rect">
            <a:avLst/>
          </a:prstGeom>
        </p:spPr>
        <p:txBody>
          <a:bodyPr vert="horz" wrap="square" lIns="0" tIns="126364" rIns="0" bIns="0" rtlCol="0" anchor="t">
            <a:spAutoFit/>
          </a:bodyPr>
          <a:lstStyle>
            <a:lvl1pPr marL="0">
              <a:defRPr sz="2000" b="0" i="0">
                <a:solidFill>
                  <a:schemeClr val="tx1"/>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marR="0" indent="-285750">
              <a:lnSpc>
                <a:spcPct val="107000"/>
              </a:lnSpc>
              <a:spcBef>
                <a:spcPts val="1200"/>
              </a:spcBef>
              <a:spcAft>
                <a:spcPts val="600"/>
              </a:spcAft>
              <a:buFont typeface="Arial" panose="020B0604020202020204" pitchFamily="34" charset="0"/>
              <a:buChar char="•"/>
            </a:pPr>
            <a:r>
              <a:rPr lang="en-US" sz="2400">
                <a:effectLst/>
                <a:latin typeface="Open Sans" panose="020B0606030504020204" pitchFamily="34" charset="0"/>
                <a:ea typeface="Open Sans" panose="020B0606030504020204" pitchFamily="34" charset="0"/>
                <a:cs typeface="Open Sans" panose="020B0606030504020204" pitchFamily="34" charset="0"/>
              </a:rPr>
              <a:t>The Non-Federal FEMA Match Program </a:t>
            </a:r>
            <a:r>
              <a:rPr lang="en-US" sz="2400" b="0" i="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will fund the non-federal cost share for State and local facilities eligible under FEMA’s Public Assistance (PA) and Hazard Mitigation Grant Program (HMGP) program</a:t>
            </a:r>
          </a:p>
          <a:p>
            <a:pPr marL="285750" marR="0" indent="-285750">
              <a:lnSpc>
                <a:spcPct val="107000"/>
              </a:lnSpc>
              <a:spcBef>
                <a:spcPts val="1200"/>
              </a:spcBef>
              <a:spcAft>
                <a:spcPts val="600"/>
              </a:spcAft>
              <a:buFont typeface="Arial" panose="020B0604020202020204" pitchFamily="34" charset="0"/>
              <a:buChar char="•"/>
            </a:pPr>
            <a:r>
              <a:rPr lang="en-US" sz="2400">
                <a:solidFill>
                  <a:srgbClr val="333333"/>
                </a:solidFill>
                <a:latin typeface="Open Sans" panose="020B0606030504020204" pitchFamily="34" charset="0"/>
                <a:ea typeface="Open Sans" panose="020B0606030504020204" pitchFamily="34" charset="0"/>
                <a:cs typeface="Open Sans" panose="020B0606030504020204" pitchFamily="34" charset="0"/>
              </a:rPr>
              <a:t>Program designed</a:t>
            </a:r>
            <a:r>
              <a:rPr lang="en-US" sz="2400" b="0" i="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 to help offset the burden of the cost share requirements</a:t>
            </a:r>
          </a:p>
          <a:p>
            <a:pPr marL="285750" marR="0" indent="-285750">
              <a:lnSpc>
                <a:spcPct val="107000"/>
              </a:lnSpc>
              <a:spcBef>
                <a:spcPts val="1200"/>
              </a:spcBef>
              <a:spcAft>
                <a:spcPts val="600"/>
              </a:spcAft>
              <a:buFont typeface="Arial" panose="020B0604020202020204" pitchFamily="34" charset="0"/>
              <a:buChar char="•"/>
            </a:pPr>
            <a:r>
              <a:rPr lang="en-US" sz="2400" b="0" i="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ADFA will prioritize projects that provide benefits to residential areas that benefit </a:t>
            </a:r>
            <a:r>
              <a:rPr lang="en-US" sz="2400">
                <a:effectLst/>
                <a:latin typeface="Open Sans" panose="020B0606030504020204" pitchFamily="34" charset="0"/>
                <a:ea typeface="Open Sans" panose="020B0606030504020204" pitchFamily="34" charset="0"/>
                <a:cs typeface="Open Sans" panose="020B0606030504020204" pitchFamily="34" charset="0"/>
              </a:rPr>
              <a:t>low- to moderate-income (LMI) households</a:t>
            </a:r>
            <a:r>
              <a:rPr lang="en-US" sz="2400" b="0" i="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  </a:t>
            </a:r>
          </a:p>
          <a:p>
            <a:pPr marL="285750" marR="0" indent="-285750">
              <a:lnSpc>
                <a:spcPct val="107000"/>
              </a:lnSpc>
              <a:spcBef>
                <a:spcPts val="1200"/>
              </a:spcBef>
              <a:spcAft>
                <a:spcPts val="600"/>
              </a:spcAft>
              <a:buFont typeface="Arial" panose="020B0604020202020204" pitchFamily="34" charset="0"/>
              <a:buChar char="•"/>
            </a:pPr>
            <a:r>
              <a:rPr lang="en-US" sz="2400">
                <a:solidFill>
                  <a:srgbClr val="333333"/>
                </a:solidFill>
                <a:latin typeface="Open Sans" panose="020B0606030504020204" pitchFamily="34" charset="0"/>
                <a:ea typeface="Open Sans" panose="020B0606030504020204" pitchFamily="34" charset="0"/>
                <a:cs typeface="Open Sans" panose="020B0606030504020204" pitchFamily="34" charset="0"/>
              </a:rPr>
              <a:t>Funded projects</a:t>
            </a:r>
            <a:r>
              <a:rPr lang="en-US" sz="2400">
                <a:effectLst/>
                <a:latin typeface="Open Sans" panose="020B0606030504020204" pitchFamily="34" charset="0"/>
                <a:ea typeface="Open Sans" panose="020B0606030504020204" pitchFamily="34" charset="0"/>
                <a:cs typeface="Open Sans" panose="020B0606030504020204" pitchFamily="34" charset="0"/>
              </a:rPr>
              <a:t> must be an CDBG-DR eligible activity</a:t>
            </a:r>
          </a:p>
          <a:p>
            <a:pPr marL="285750" marR="0" indent="-285750">
              <a:lnSpc>
                <a:spcPct val="107000"/>
              </a:lnSpc>
              <a:spcBef>
                <a:spcPts val="1200"/>
              </a:spcBef>
              <a:spcAft>
                <a:spcPts val="600"/>
              </a:spcAft>
              <a:buFont typeface="Arial" panose="020B0604020202020204" pitchFamily="34" charset="0"/>
              <a:buChar char="•"/>
            </a:pPr>
            <a:r>
              <a:rPr lang="en-US" sz="2400">
                <a:effectLst/>
                <a:latin typeface="Open Sans" panose="020B0606030504020204" pitchFamily="34" charset="0"/>
                <a:ea typeface="Open Sans" panose="020B0606030504020204" pitchFamily="34" charset="0"/>
                <a:cs typeface="Open Sans" panose="020B0606030504020204" pitchFamily="34" charset="0"/>
              </a:rPr>
              <a:t>ADFA will work closely with the  Arkansas  Division of Emergency Management (ADEM) in the administration of this program.  </a:t>
            </a:r>
          </a:p>
          <a:p>
            <a:pPr marL="285750" marR="0" indent="-285750">
              <a:lnSpc>
                <a:spcPct val="107000"/>
              </a:lnSpc>
              <a:spcBef>
                <a:spcPts val="1200"/>
              </a:spcBef>
              <a:spcAft>
                <a:spcPts val="600"/>
              </a:spcAft>
              <a:buFont typeface="Arial" panose="020B0604020202020204" pitchFamily="34" charset="0"/>
              <a:buChar char="•"/>
            </a:pPr>
            <a:r>
              <a:rPr lang="en-US" sz="2400">
                <a:effectLst/>
                <a:latin typeface="Open Sans" panose="020B0606030504020204" pitchFamily="34" charset="0"/>
                <a:ea typeface="Open Sans" panose="020B0606030504020204" pitchFamily="34" charset="0"/>
                <a:cs typeface="Open Sans" panose="020B0606030504020204" pitchFamily="34" charset="0"/>
              </a:rPr>
              <a:t>ADEM will evaluate project eligibility, determining the eligible costs for matching funds, and overseeing project implementation.  </a:t>
            </a:r>
          </a:p>
          <a:p>
            <a:pPr marL="357505" marR="0" indent="-99695">
              <a:spcBef>
                <a:spcPts val="1200"/>
              </a:spcBef>
              <a:spcAft>
                <a:spcPts val="600"/>
              </a:spcAft>
              <a:buNone/>
            </a:pPr>
            <a:endParaRPr lang="en-US" sz="2400">
              <a:effectLst/>
              <a:latin typeface="Open Sans" panose="020B0606030504020204" pitchFamily="34" charset="0"/>
              <a:ea typeface="Times New Roman" panose="02020603050405020304" pitchFamily="18"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endParaRPr lang="en-US" b="0" i="0">
              <a:solidFill>
                <a:srgbClr val="333333"/>
              </a:solidFill>
              <a:effectLst/>
              <a:latin typeface="WordVisi_MSFontService"/>
            </a:endParaRPr>
          </a:p>
          <a:p>
            <a:pPr marL="12700">
              <a:spcBef>
                <a:spcPts val="994"/>
              </a:spcBef>
            </a:pPr>
            <a:r>
              <a:rPr lang="en-US" sz="1800">
                <a:latin typeface="Avenir Next LT Pro" panose="020B0504020202020204" pitchFamily="34" charset="0"/>
                <a:ea typeface="Calibri" panose="020F0502020204030204" pitchFamily="34" charset="0"/>
                <a:cs typeface="Arial" panose="020B0604020202020204" pitchFamily="34" charset="0"/>
              </a:rPr>
              <a:t>  </a:t>
            </a:r>
          </a:p>
          <a:p>
            <a:pPr marL="355600" indent="-342900">
              <a:spcBef>
                <a:spcPts val="994"/>
              </a:spcBef>
              <a:buFont typeface="Arial"/>
              <a:buChar char="•"/>
            </a:pPr>
            <a:endParaRPr lang="en-US" sz="1800">
              <a:latin typeface="Avenir Next LT Pro" panose="020B0504020202020204" pitchFamily="34" charset="0"/>
              <a:ea typeface="Calibri" panose="020F0502020204030204" pitchFamily="34" charset="0"/>
              <a:cs typeface="Open Sans" panose="020B0606030504020204" pitchFamily="34" charset="0"/>
            </a:endParaRPr>
          </a:p>
          <a:p>
            <a:pPr marL="355600" indent="-342900">
              <a:spcBef>
                <a:spcPts val="994"/>
              </a:spcBef>
              <a:buFont typeface="Arial"/>
              <a:buChar char="•"/>
            </a:pPr>
            <a:endParaRPr lang="en-US" sz="2400" spc="-10">
              <a:latin typeface="DIN Neuzeit Grotesk Std Light" panose="020B0502020203020204" pitchFamily="34" charset="0"/>
            </a:endParaRPr>
          </a:p>
        </p:txBody>
      </p:sp>
    </p:spTree>
    <p:extLst>
      <p:ext uri="{BB962C8B-B14F-4D97-AF65-F5344CB8AC3E}">
        <p14:creationId xmlns:p14="http://schemas.microsoft.com/office/powerpoint/2010/main" val="146562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A7B8C9B6-4FF4-E949-13EF-9D0BF62062E7}"/>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p:spPr>
        <p:txBody>
          <a:bodyPr wrap="square" lIns="0" tIns="0" rIns="0" bIns="0" rtlCol="0"/>
          <a:lstStyle/>
          <a:p>
            <a:endParaRPr/>
          </a:p>
        </p:txBody>
      </p:sp>
      <p:cxnSp>
        <p:nvCxnSpPr>
          <p:cNvPr id="19" name="Straight Connector 18">
            <a:extLst>
              <a:ext uri="{FF2B5EF4-FFF2-40B4-BE49-F238E27FC236}">
                <a16:creationId xmlns:a16="http://schemas.microsoft.com/office/drawing/2014/main" id="{A1E92796-02C1-F2C9-F442-DD582A5E890B}"/>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3" name="object 3"/>
          <p:cNvSpPr txBox="1">
            <a:spLocks noGrp="1"/>
          </p:cNvSpPr>
          <p:nvPr>
            <p:ph type="title" idx="4294967295"/>
          </p:nvPr>
        </p:nvSpPr>
        <p:spPr>
          <a:xfrm>
            <a:off x="511175" y="388937"/>
            <a:ext cx="12909232" cy="474489"/>
          </a:xfrm>
          <a:prstGeom prst="rect">
            <a:avLst/>
          </a:prstGeom>
        </p:spPr>
        <p:txBody>
          <a:bodyPr vert="horz" wrap="square" lIns="0" tIns="12700" rIns="0" bIns="0" rtlCol="0">
            <a:spAutoFit/>
          </a:bodyPr>
          <a:lstStyle/>
          <a:p>
            <a:pPr marL="24130">
              <a:lnSpc>
                <a:spcPct val="100000"/>
              </a:lnSpc>
              <a:spcBef>
                <a:spcPts val="100"/>
              </a:spcBef>
            </a:pPr>
            <a:r>
              <a:rPr spc="-60">
                <a:latin typeface="Open Sans" panose="020B0606030504020204" pitchFamily="34" charset="0"/>
                <a:ea typeface="Open Sans" panose="020B0606030504020204" pitchFamily="34" charset="0"/>
                <a:cs typeface="Open Sans" panose="020B0606030504020204" pitchFamily="34" charset="0"/>
              </a:rPr>
              <a:t>CDBG-</a:t>
            </a:r>
            <a:r>
              <a:rPr spc="-10">
                <a:latin typeface="Open Sans" panose="020B0606030504020204" pitchFamily="34" charset="0"/>
                <a:ea typeface="Open Sans" panose="020B0606030504020204" pitchFamily="34" charset="0"/>
                <a:cs typeface="Open Sans" panose="020B0606030504020204" pitchFamily="34" charset="0"/>
              </a:rPr>
              <a:t>DR</a:t>
            </a:r>
            <a:r>
              <a:rPr spc="-160">
                <a:latin typeface="Open Sans" panose="020B0606030504020204" pitchFamily="34" charset="0"/>
                <a:ea typeface="Open Sans" panose="020B0606030504020204" pitchFamily="34" charset="0"/>
                <a:cs typeface="Open Sans" panose="020B0606030504020204" pitchFamily="34" charset="0"/>
              </a:rPr>
              <a:t> </a:t>
            </a:r>
            <a:r>
              <a:rPr spc="-20">
                <a:latin typeface="Open Sans" panose="020B0606030504020204" pitchFamily="34" charset="0"/>
                <a:ea typeface="Open Sans" panose="020B0606030504020204" pitchFamily="34" charset="0"/>
                <a:cs typeface="Open Sans" panose="020B0606030504020204" pitchFamily="34" charset="0"/>
              </a:rPr>
              <a:t>Roles</a:t>
            </a:r>
            <a:r>
              <a:rPr spc="-15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and</a:t>
            </a:r>
            <a:r>
              <a:rPr spc="-100">
                <a:latin typeface="Open Sans" panose="020B0606030504020204" pitchFamily="34" charset="0"/>
                <a:ea typeface="Open Sans" panose="020B0606030504020204" pitchFamily="34" charset="0"/>
                <a:cs typeface="Open Sans" panose="020B0606030504020204" pitchFamily="34" charset="0"/>
              </a:rPr>
              <a:t> </a:t>
            </a:r>
            <a:r>
              <a:rPr spc="-35">
                <a:latin typeface="Open Sans" panose="020B0606030504020204" pitchFamily="34" charset="0"/>
                <a:ea typeface="Open Sans" panose="020B0606030504020204" pitchFamily="34" charset="0"/>
                <a:cs typeface="Open Sans" panose="020B0606030504020204" pitchFamily="34" charset="0"/>
              </a:rPr>
              <a:t>Responsibilities</a:t>
            </a:r>
          </a:p>
        </p:txBody>
      </p:sp>
      <p:sp>
        <p:nvSpPr>
          <p:cNvPr id="4" name="object 4"/>
          <p:cNvSpPr/>
          <p:nvPr/>
        </p:nvSpPr>
        <p:spPr>
          <a:xfrm>
            <a:off x="341922" y="1719262"/>
            <a:ext cx="3248660" cy="5934710"/>
          </a:xfrm>
          <a:custGeom>
            <a:avLst/>
            <a:gdLst/>
            <a:ahLst/>
            <a:cxnLst/>
            <a:rect l="l" t="t" r="r" b="b"/>
            <a:pathLst>
              <a:path w="3248660" h="5934709">
                <a:moveTo>
                  <a:pt x="0" y="0"/>
                </a:moveTo>
                <a:lnTo>
                  <a:pt x="0" y="5934138"/>
                </a:lnTo>
                <a:lnTo>
                  <a:pt x="3248088" y="4747259"/>
                </a:lnTo>
                <a:lnTo>
                  <a:pt x="3248088" y="1186814"/>
                </a:lnTo>
                <a:lnTo>
                  <a:pt x="0" y="0"/>
                </a:lnTo>
                <a:close/>
              </a:path>
            </a:pathLst>
          </a:custGeom>
          <a:solidFill>
            <a:srgbClr val="2C459F"/>
          </a:solidFill>
        </p:spPr>
        <p:txBody>
          <a:bodyPr wrap="square" lIns="0" tIns="0" rIns="0" bIns="0" rtlCol="0"/>
          <a:lstStyle/>
          <a:p>
            <a:endParaRPr/>
          </a:p>
        </p:txBody>
      </p:sp>
      <p:sp>
        <p:nvSpPr>
          <p:cNvPr id="5" name="object 5"/>
          <p:cNvSpPr txBox="1"/>
          <p:nvPr/>
        </p:nvSpPr>
        <p:spPr>
          <a:xfrm>
            <a:off x="634174" y="2885659"/>
            <a:ext cx="2556864" cy="2990819"/>
          </a:xfrm>
          <a:prstGeom prst="rect">
            <a:avLst/>
          </a:prstGeom>
        </p:spPr>
        <p:txBody>
          <a:bodyPr vert="horz" wrap="square" lIns="0" tIns="125730" rIns="0" bIns="0" rtlCol="0">
            <a:spAutoFit/>
          </a:bodyPr>
          <a:lstStyle/>
          <a:p>
            <a:pPr marL="12700" algn="ctr">
              <a:lnSpc>
                <a:spcPct val="100000"/>
              </a:lnSpc>
              <a:spcBef>
                <a:spcPts val="990"/>
              </a:spcBef>
            </a:pPr>
            <a:r>
              <a:rPr sz="2100" b="1" spc="-25">
                <a:solidFill>
                  <a:schemeClr val="bg1"/>
                </a:solidFill>
                <a:latin typeface="Open Sans" panose="020B0606030504020204" pitchFamily="34" charset="0"/>
                <a:ea typeface="Open Sans" panose="020B0606030504020204" pitchFamily="34" charset="0"/>
                <a:cs typeface="Open Sans" panose="020B0606030504020204" pitchFamily="34" charset="0"/>
              </a:rPr>
              <a:t>HUD</a:t>
            </a:r>
            <a:br>
              <a:rPr lang="en-US" sz="2100" b="1" spc="-25">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sz="2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27000" indent="-114300">
              <a:lnSpc>
                <a:spcPts val="1650"/>
              </a:lnSpc>
              <a:spcBef>
                <a:spcPts val="635"/>
              </a:spcBef>
              <a:buSzPct val="53333"/>
              <a:buFont typeface="Arial"/>
              <a:buChar char="•"/>
              <a:tabLst>
                <a:tab pos="127000" algn="l"/>
              </a:tabLst>
            </a:pPr>
            <a:r>
              <a:rPr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Review</a:t>
            </a:r>
            <a:r>
              <a:rPr sz="1500" spc="-4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CDBG-</a:t>
            </a:r>
            <a:r>
              <a:rPr sz="1500">
                <a:solidFill>
                  <a:schemeClr val="bg1"/>
                </a:solidFill>
                <a:latin typeface="Open Sans" panose="020B0606030504020204" pitchFamily="34" charset="0"/>
                <a:ea typeface="Open Sans" panose="020B0606030504020204" pitchFamily="34" charset="0"/>
                <a:cs typeface="Open Sans" panose="020B0606030504020204" pitchFamily="34" charset="0"/>
              </a:rPr>
              <a:t>DR</a:t>
            </a:r>
            <a:r>
              <a:rPr sz="1500" spc="-3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a:solidFill>
                  <a:schemeClr val="bg1"/>
                </a:solidFill>
                <a:latin typeface="Open Sans" panose="020B0606030504020204" pitchFamily="34" charset="0"/>
                <a:ea typeface="Open Sans" panose="020B0606030504020204" pitchFamily="34" charset="0"/>
                <a:cs typeface="Open Sans" panose="020B0606030504020204" pitchFamily="34" charset="0"/>
              </a:rPr>
              <a:t>action</a:t>
            </a:r>
            <a:r>
              <a:rPr sz="1500" spc="-1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a:solidFill>
                  <a:schemeClr val="bg1"/>
                </a:solidFill>
                <a:latin typeface="Open Sans" panose="020B0606030504020204" pitchFamily="34" charset="0"/>
                <a:ea typeface="Open Sans" panose="020B0606030504020204" pitchFamily="34" charset="0"/>
                <a:cs typeface="Open Sans" panose="020B0606030504020204" pitchFamily="34" charset="0"/>
              </a:rPr>
              <a:t>plans</a:t>
            </a:r>
            <a:r>
              <a:rPr sz="1500" spc="-4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spc="-25">
                <a:solidFill>
                  <a:schemeClr val="bg1"/>
                </a:solidFill>
                <a:latin typeface="Open Sans" panose="020B0606030504020204" pitchFamily="34" charset="0"/>
                <a:ea typeface="Open Sans" panose="020B0606030504020204" pitchFamily="34" charset="0"/>
                <a:cs typeface="Open Sans" panose="020B0606030504020204" pitchFamily="34" charset="0"/>
              </a:rPr>
              <a:t>and</a:t>
            </a:r>
            <a:endParaRPr sz="15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27000">
              <a:lnSpc>
                <a:spcPts val="1650"/>
              </a:lnSpc>
            </a:pPr>
            <a:r>
              <a:rPr sz="1500">
                <a:solidFill>
                  <a:schemeClr val="bg1"/>
                </a:solidFill>
                <a:latin typeface="Open Sans" panose="020B0606030504020204" pitchFamily="34" charset="0"/>
                <a:ea typeface="Open Sans" panose="020B0606030504020204" pitchFamily="34" charset="0"/>
                <a:cs typeface="Open Sans" panose="020B0606030504020204" pitchFamily="34" charset="0"/>
              </a:rPr>
              <a:t>obligate</a:t>
            </a:r>
            <a:r>
              <a:rPr sz="1500" spc="-7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spc="-20">
                <a:solidFill>
                  <a:schemeClr val="bg1"/>
                </a:solidFill>
                <a:latin typeface="Open Sans" panose="020B0606030504020204" pitchFamily="34" charset="0"/>
                <a:ea typeface="Open Sans" panose="020B0606030504020204" pitchFamily="34" charset="0"/>
                <a:cs typeface="Open Sans" panose="020B0606030504020204" pitchFamily="34" charset="0"/>
              </a:rPr>
              <a:t>funds</a:t>
            </a:r>
            <a:endParaRPr sz="15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27000" indent="-114300">
              <a:lnSpc>
                <a:spcPts val="1650"/>
              </a:lnSpc>
              <a:buSzPct val="53333"/>
              <a:buFont typeface="Arial"/>
              <a:buChar char="•"/>
              <a:tabLst>
                <a:tab pos="127000" algn="l"/>
              </a:tabLst>
            </a:pPr>
            <a:r>
              <a:rPr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Provide</a:t>
            </a:r>
            <a:r>
              <a:rPr sz="1500" spc="-7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a:solidFill>
                  <a:schemeClr val="bg1"/>
                </a:solidFill>
                <a:latin typeface="Open Sans" panose="020B0606030504020204" pitchFamily="34" charset="0"/>
                <a:ea typeface="Open Sans" panose="020B0606030504020204" pitchFamily="34" charset="0"/>
                <a:cs typeface="Open Sans" panose="020B0606030504020204" pitchFamily="34" charset="0"/>
              </a:rPr>
              <a:t>grantees</a:t>
            </a:r>
            <a:r>
              <a:rPr sz="1500" spc="-6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a:solidFill>
                  <a:schemeClr val="bg1"/>
                </a:solidFill>
                <a:latin typeface="Open Sans" panose="020B0606030504020204" pitchFamily="34" charset="0"/>
                <a:ea typeface="Open Sans" panose="020B0606030504020204" pitchFamily="34" charset="0"/>
                <a:cs typeface="Open Sans" panose="020B0606030504020204" pitchFamily="34" charset="0"/>
              </a:rPr>
              <a:t>with</a:t>
            </a:r>
            <a:r>
              <a:rPr sz="1500" spc="-2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a:solidFill>
                  <a:schemeClr val="bg1"/>
                </a:solidFill>
                <a:latin typeface="Open Sans" panose="020B0606030504020204" pitchFamily="34" charset="0"/>
                <a:ea typeface="Open Sans" panose="020B0606030504020204" pitchFamily="34" charset="0"/>
                <a:cs typeface="Open Sans" panose="020B0606030504020204" pitchFamily="34" charset="0"/>
              </a:rPr>
              <a:t>guidance</a:t>
            </a:r>
            <a:r>
              <a:rPr sz="1500" spc="-7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spc="-25">
                <a:solidFill>
                  <a:schemeClr val="bg1"/>
                </a:solidFill>
                <a:latin typeface="Open Sans" panose="020B0606030504020204" pitchFamily="34" charset="0"/>
                <a:ea typeface="Open Sans" panose="020B0606030504020204" pitchFamily="34" charset="0"/>
                <a:cs typeface="Open Sans" panose="020B0606030504020204" pitchFamily="34" charset="0"/>
              </a:rPr>
              <a:t>and</a:t>
            </a:r>
            <a:endParaRPr sz="15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27000">
              <a:lnSpc>
                <a:spcPts val="1650"/>
              </a:lnSpc>
            </a:pPr>
            <a:r>
              <a:rPr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technical</a:t>
            </a:r>
            <a:r>
              <a:rPr sz="1500" spc="-3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assistance</a:t>
            </a:r>
            <a:endParaRPr sz="15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27000" marR="68580" indent="-114300">
              <a:lnSpc>
                <a:spcPct val="85500"/>
              </a:lnSpc>
              <a:spcBef>
                <a:spcPts val="265"/>
              </a:spcBef>
              <a:buSzPct val="53333"/>
              <a:buFont typeface="Arial"/>
              <a:buChar char="•"/>
              <a:tabLst>
                <a:tab pos="127000" algn="l"/>
              </a:tabLst>
            </a:pPr>
            <a:r>
              <a:rPr sz="1500">
                <a:solidFill>
                  <a:schemeClr val="bg1"/>
                </a:solidFill>
                <a:latin typeface="Open Sans" panose="020B0606030504020204" pitchFamily="34" charset="0"/>
                <a:ea typeface="Open Sans" panose="020B0606030504020204" pitchFamily="34" charset="0"/>
                <a:cs typeface="Open Sans" panose="020B0606030504020204" pitchFamily="34" charset="0"/>
              </a:rPr>
              <a:t>Conducts</a:t>
            </a:r>
            <a:r>
              <a:rPr sz="1500" spc="-2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monitoring</a:t>
            </a:r>
            <a:r>
              <a:rPr sz="1500" spc="-5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a:solidFill>
                  <a:schemeClr val="bg1"/>
                </a:solidFill>
                <a:latin typeface="Open Sans" panose="020B0606030504020204" pitchFamily="34" charset="0"/>
                <a:ea typeface="Open Sans" panose="020B0606030504020204" pitchFamily="34" charset="0"/>
                <a:cs typeface="Open Sans" panose="020B0606030504020204" pitchFamily="34" charset="0"/>
              </a:rPr>
              <a:t>and</a:t>
            </a:r>
            <a:r>
              <a:rPr sz="1500" spc="2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oversight </a:t>
            </a:r>
            <a:r>
              <a:rPr sz="1500">
                <a:solidFill>
                  <a:schemeClr val="bg1"/>
                </a:solidFill>
                <a:latin typeface="Open Sans" panose="020B0606030504020204" pitchFamily="34" charset="0"/>
                <a:ea typeface="Open Sans" panose="020B0606030504020204" pitchFamily="34" charset="0"/>
                <a:cs typeface="Open Sans" panose="020B0606030504020204" pitchFamily="34" charset="0"/>
              </a:rPr>
              <a:t>to</a:t>
            </a:r>
            <a:r>
              <a:rPr sz="1500" spc="-8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a:solidFill>
                  <a:schemeClr val="bg1"/>
                </a:solidFill>
                <a:latin typeface="Open Sans" panose="020B0606030504020204" pitchFamily="34" charset="0"/>
                <a:ea typeface="Open Sans" panose="020B0606030504020204" pitchFamily="34" charset="0"/>
                <a:cs typeface="Open Sans" panose="020B0606030504020204" pitchFamily="34" charset="0"/>
              </a:rPr>
              <a:t>ensure</a:t>
            </a:r>
            <a:r>
              <a:rPr sz="1500" spc="-2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a:solidFill>
                  <a:schemeClr val="bg1"/>
                </a:solidFill>
                <a:latin typeface="Open Sans" panose="020B0606030504020204" pitchFamily="34" charset="0"/>
                <a:ea typeface="Open Sans" panose="020B0606030504020204" pitchFamily="34" charset="0"/>
                <a:cs typeface="Open Sans" panose="020B0606030504020204" pitchFamily="34" charset="0"/>
              </a:rPr>
              <a:t>performance</a:t>
            </a:r>
            <a:r>
              <a:rPr sz="1500" spc="-2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spc="-25">
                <a:solidFill>
                  <a:schemeClr val="bg1"/>
                </a:solidFill>
                <a:latin typeface="Open Sans" panose="020B0606030504020204" pitchFamily="34" charset="0"/>
                <a:ea typeface="Open Sans" panose="020B0606030504020204" pitchFamily="34" charset="0"/>
                <a:cs typeface="Open Sans" panose="020B0606030504020204" pitchFamily="34" charset="0"/>
              </a:rPr>
              <a:t>and </a:t>
            </a:r>
            <a:r>
              <a:rPr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compliance</a:t>
            </a:r>
            <a:endParaRPr sz="15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6"/>
          <p:cNvSpPr/>
          <p:nvPr/>
        </p:nvSpPr>
        <p:spPr>
          <a:xfrm>
            <a:off x="3946778" y="1719262"/>
            <a:ext cx="3248025" cy="5934710"/>
          </a:xfrm>
          <a:custGeom>
            <a:avLst/>
            <a:gdLst/>
            <a:ahLst/>
            <a:cxnLst/>
            <a:rect l="l" t="t" r="r" b="b"/>
            <a:pathLst>
              <a:path w="3248025" h="5934709">
                <a:moveTo>
                  <a:pt x="0" y="0"/>
                </a:moveTo>
                <a:lnTo>
                  <a:pt x="0" y="5934138"/>
                </a:lnTo>
                <a:lnTo>
                  <a:pt x="3248025" y="4747259"/>
                </a:lnTo>
                <a:lnTo>
                  <a:pt x="3248025" y="1186814"/>
                </a:lnTo>
                <a:lnTo>
                  <a:pt x="0" y="0"/>
                </a:lnTo>
                <a:close/>
              </a:path>
            </a:pathLst>
          </a:custGeom>
          <a:solidFill>
            <a:srgbClr val="0A78C2"/>
          </a:solidFill>
          <a:ln>
            <a:solidFill>
              <a:srgbClr val="2C459F"/>
            </a:solidFill>
          </a:ln>
        </p:spPr>
        <p:txBody>
          <a:bodyPr wrap="square" lIns="0" tIns="0" rIns="0" bIns="0" rtlCol="0"/>
          <a:lstStyle/>
          <a:p>
            <a:endParaRPr/>
          </a:p>
        </p:txBody>
      </p:sp>
      <p:sp>
        <p:nvSpPr>
          <p:cNvPr id="7" name="object 7"/>
          <p:cNvSpPr txBox="1"/>
          <p:nvPr/>
        </p:nvSpPr>
        <p:spPr>
          <a:xfrm>
            <a:off x="3995091" y="2552379"/>
            <a:ext cx="2982180" cy="4268476"/>
          </a:xfrm>
          <a:prstGeom prst="rect">
            <a:avLst/>
          </a:prstGeom>
        </p:spPr>
        <p:txBody>
          <a:bodyPr vert="horz" wrap="square" lIns="0" tIns="131445" rIns="0" bIns="0" rtlCol="0">
            <a:spAutoFit/>
          </a:bodyPr>
          <a:lstStyle/>
          <a:p>
            <a:pPr marL="12700" algn="ctr">
              <a:lnSpc>
                <a:spcPct val="100000"/>
              </a:lnSpc>
              <a:spcBef>
                <a:spcPts val="1035"/>
              </a:spcBef>
            </a:pPr>
            <a:r>
              <a:rPr sz="2100" b="1" spc="-10">
                <a:solidFill>
                  <a:schemeClr val="bg1"/>
                </a:solidFill>
                <a:latin typeface="Open Sans" panose="020B0606030504020204" pitchFamily="34" charset="0"/>
                <a:ea typeface="Open Sans" panose="020B0606030504020204" pitchFamily="34" charset="0"/>
                <a:cs typeface="Open Sans" panose="020B0606030504020204" pitchFamily="34" charset="0"/>
              </a:rPr>
              <a:t>Grantee</a:t>
            </a:r>
            <a:br>
              <a:rPr lang="en-US" sz="2100" b="1" spc="-1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2100" b="1" spc="-1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27000" indent="-114300">
              <a:lnSpc>
                <a:spcPts val="1550"/>
              </a:lnSpc>
              <a:spcBef>
                <a:spcPts val="660"/>
              </a:spcBef>
              <a:buSzPct val="57142"/>
              <a:buFont typeface="Arial"/>
              <a:buChar char="•"/>
              <a:tabLst>
                <a:tab pos="127000" algn="l"/>
              </a:tabLst>
            </a:pP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Design and implement recovery</a:t>
            </a:r>
          </a:p>
          <a:p>
            <a:pPr marL="127000">
              <a:lnSpc>
                <a:spcPts val="1540"/>
              </a:lnSpc>
            </a:pP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programs to address unmet needs</a:t>
            </a:r>
          </a:p>
          <a:p>
            <a:pPr marL="127000" marR="35560" indent="-114300">
              <a:lnSpc>
                <a:spcPct val="84900"/>
              </a:lnSpc>
              <a:spcBef>
                <a:spcPts val="240"/>
              </a:spcBef>
              <a:buSzPct val="57142"/>
              <a:buFont typeface="Arial"/>
              <a:buChar char="•"/>
              <a:tabLst>
                <a:tab pos="127000" algn="l"/>
              </a:tabLst>
            </a:pP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Establishes internal controls to ensure performance and compliance – monitors subrecipients</a:t>
            </a:r>
          </a:p>
          <a:p>
            <a:pPr marL="127000" indent="-114300">
              <a:lnSpc>
                <a:spcPts val="1525"/>
              </a:lnSpc>
              <a:buSzPct val="57142"/>
              <a:buFont typeface="Arial"/>
              <a:buChar char="•"/>
              <a:tabLst>
                <a:tab pos="127000" algn="l"/>
              </a:tabLst>
            </a:pP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Provides technical assistance to local</a:t>
            </a:r>
          </a:p>
          <a:p>
            <a:pPr marL="127000">
              <a:lnSpc>
                <a:spcPts val="1555"/>
              </a:lnSpc>
            </a:pP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government partners</a:t>
            </a:r>
          </a:p>
          <a:p>
            <a:pPr marL="127000" marR="483870" indent="-114300">
              <a:lnSpc>
                <a:spcPts val="1430"/>
              </a:lnSpc>
              <a:spcBef>
                <a:spcPts val="300"/>
              </a:spcBef>
              <a:buSzPct val="57142"/>
              <a:buFont typeface="Arial"/>
              <a:buChar char="•"/>
              <a:tabLst>
                <a:tab pos="127000" algn="l"/>
              </a:tabLst>
            </a:pP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Reviews applications to ensure activities are eligible</a:t>
            </a:r>
          </a:p>
          <a:p>
            <a:pPr marL="127000" marR="655955" indent="-114300">
              <a:lnSpc>
                <a:spcPct val="84900"/>
              </a:lnSpc>
              <a:spcBef>
                <a:spcPts val="220"/>
              </a:spcBef>
              <a:buSzPct val="57142"/>
              <a:buFont typeface="Arial"/>
              <a:buChar char="•"/>
              <a:tabLst>
                <a:tab pos="127000" algn="l"/>
              </a:tabLst>
            </a:pP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Monitors projects to ensures compliance with all funding requirements</a:t>
            </a:r>
          </a:p>
          <a:p>
            <a:pPr marL="127000" indent="-114300">
              <a:lnSpc>
                <a:spcPts val="1650"/>
              </a:lnSpc>
              <a:buSzPct val="57142"/>
              <a:buFont typeface="Arial"/>
              <a:buChar char="•"/>
              <a:tabLst>
                <a:tab pos="127000" algn="l"/>
              </a:tabLst>
            </a:pP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Tracks progress</a:t>
            </a:r>
          </a:p>
        </p:txBody>
      </p:sp>
      <p:sp>
        <p:nvSpPr>
          <p:cNvPr id="8" name="object 8"/>
          <p:cNvSpPr/>
          <p:nvPr/>
        </p:nvSpPr>
        <p:spPr>
          <a:xfrm>
            <a:off x="7492491" y="1706562"/>
            <a:ext cx="3238500" cy="5934710"/>
          </a:xfrm>
          <a:custGeom>
            <a:avLst/>
            <a:gdLst/>
            <a:ahLst/>
            <a:cxnLst/>
            <a:rect l="l" t="t" r="r" b="b"/>
            <a:pathLst>
              <a:path w="3238500" h="5934709">
                <a:moveTo>
                  <a:pt x="0" y="0"/>
                </a:moveTo>
                <a:lnTo>
                  <a:pt x="0" y="5934138"/>
                </a:lnTo>
                <a:lnTo>
                  <a:pt x="3238500" y="4747259"/>
                </a:lnTo>
                <a:lnTo>
                  <a:pt x="3238500" y="1186814"/>
                </a:lnTo>
                <a:lnTo>
                  <a:pt x="0" y="0"/>
                </a:lnTo>
                <a:close/>
              </a:path>
            </a:pathLst>
          </a:custGeom>
          <a:solidFill>
            <a:srgbClr val="2C459F"/>
          </a:solidFill>
        </p:spPr>
        <p:txBody>
          <a:bodyPr wrap="square" lIns="0" tIns="0" rIns="0" bIns="0" rtlCol="0"/>
          <a:lstStyle/>
          <a:p>
            <a:endParaRPr>
              <a:latin typeface="Avenir Next LT Pro" panose="020B0504020202020204" pitchFamily="34" charset="0"/>
            </a:endParaRPr>
          </a:p>
        </p:txBody>
      </p:sp>
      <p:sp>
        <p:nvSpPr>
          <p:cNvPr id="9" name="object 9"/>
          <p:cNvSpPr txBox="1"/>
          <p:nvPr/>
        </p:nvSpPr>
        <p:spPr>
          <a:xfrm>
            <a:off x="7661545" y="2955746"/>
            <a:ext cx="2780030" cy="622606"/>
          </a:xfrm>
          <a:prstGeom prst="rect">
            <a:avLst/>
          </a:prstGeom>
        </p:spPr>
        <p:txBody>
          <a:bodyPr vert="horz" wrap="square" lIns="0" tIns="57785" rIns="0" bIns="0" rtlCol="0">
            <a:spAutoFit/>
          </a:bodyPr>
          <a:lstStyle/>
          <a:p>
            <a:pPr marL="12700" marR="5080" algn="ctr">
              <a:lnSpc>
                <a:spcPts val="2180"/>
              </a:lnSpc>
              <a:spcBef>
                <a:spcPts val="455"/>
              </a:spcBef>
            </a:pPr>
            <a:r>
              <a:rPr sz="2000" b="1">
                <a:solidFill>
                  <a:schemeClr val="bg1"/>
                </a:solidFill>
                <a:latin typeface="Open Sans" panose="020B0606030504020204" pitchFamily="34" charset="0"/>
                <a:ea typeface="Open Sans" panose="020B0606030504020204" pitchFamily="34" charset="0"/>
                <a:cs typeface="Open Sans" panose="020B0606030504020204" pitchFamily="34" charset="0"/>
              </a:rPr>
              <a:t>Local</a:t>
            </a:r>
            <a:r>
              <a:rPr sz="2000" b="1" spc="2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000" b="1" spc="25">
                <a:solidFill>
                  <a:schemeClr val="bg1"/>
                </a:solidFill>
                <a:latin typeface="Open Sans" panose="020B0606030504020204" pitchFamily="34" charset="0"/>
                <a:ea typeface="Open Sans" panose="020B0606030504020204" pitchFamily="34" charset="0"/>
                <a:cs typeface="Open Sans" panose="020B0606030504020204" pitchFamily="34" charset="0"/>
              </a:rPr>
              <a:t>or </a:t>
            </a:r>
            <a:r>
              <a:rPr sz="2000" b="1" spc="-10">
                <a:solidFill>
                  <a:schemeClr val="bg1"/>
                </a:solidFill>
                <a:latin typeface="Open Sans" panose="020B0606030504020204" pitchFamily="34" charset="0"/>
                <a:ea typeface="Open Sans" panose="020B0606030504020204" pitchFamily="34" charset="0"/>
                <a:cs typeface="Open Sans" panose="020B0606030504020204" pitchFamily="34" charset="0"/>
              </a:rPr>
              <a:t>State Agency</a:t>
            </a:r>
            <a:r>
              <a:rPr lang="en-US" sz="2000" b="1" spc="-1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2000" b="1" spc="-10">
                <a:solidFill>
                  <a:schemeClr val="bg1"/>
                </a:solidFill>
                <a:latin typeface="Open Sans" panose="020B0606030504020204" pitchFamily="34" charset="0"/>
                <a:ea typeface="Open Sans" panose="020B0606030504020204" pitchFamily="34" charset="0"/>
                <a:cs typeface="Open Sans" panose="020B0606030504020204" pitchFamily="34" charset="0"/>
              </a:rPr>
              <a:t>Subrecipients</a:t>
            </a:r>
            <a:endParaRPr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10"/>
          <p:cNvSpPr txBox="1"/>
          <p:nvPr/>
        </p:nvSpPr>
        <p:spPr>
          <a:xfrm>
            <a:off x="7625692" y="3974203"/>
            <a:ext cx="2780031" cy="2769476"/>
          </a:xfrm>
          <a:prstGeom prst="rect">
            <a:avLst/>
          </a:prstGeom>
        </p:spPr>
        <p:txBody>
          <a:bodyPr vert="horz" wrap="square" lIns="0" tIns="12700" rIns="0" bIns="0" rtlCol="0">
            <a:spAutoFit/>
          </a:bodyPr>
          <a:lstStyle/>
          <a:p>
            <a:pPr marL="285750" indent="-285750">
              <a:lnSpc>
                <a:spcPts val="1689"/>
              </a:lnSpc>
              <a:spcBef>
                <a:spcPts val="100"/>
              </a:spcBef>
              <a:buSzPct val="53333"/>
              <a:buFont typeface="Arial" panose="020B0604020202020204" pitchFamily="34" charset="0"/>
              <a:buChar char="•"/>
              <a:tabLst>
                <a:tab pos="184150" algn="l"/>
              </a:tabLst>
            </a:pP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Partner to the grantee in program implementation</a:t>
            </a:r>
          </a:p>
          <a:p>
            <a:pPr marL="285750" marR="5080" indent="-285750">
              <a:lnSpc>
                <a:spcPct val="84800"/>
              </a:lnSpc>
              <a:spcBef>
                <a:spcPts val="275"/>
              </a:spcBef>
              <a:buSzPct val="53333"/>
              <a:buFont typeface="Arial" panose="020B0604020202020204" pitchFamily="34" charset="0"/>
              <a:buChar char="•"/>
              <a:tabLst>
                <a:tab pos="184150" algn="l"/>
              </a:tabLst>
            </a:pP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Subject to all applicable administrative, financial and cross- cutting Federal rules and requirements</a:t>
            </a:r>
          </a:p>
          <a:p>
            <a:pPr marL="285750" marR="558165" indent="-285750">
              <a:lnSpc>
                <a:spcPct val="83400"/>
              </a:lnSpc>
              <a:spcBef>
                <a:spcPts val="300"/>
              </a:spcBef>
              <a:buSzPct val="53333"/>
              <a:buFont typeface="Arial" panose="020B0604020202020204" pitchFamily="34" charset="0"/>
              <a:buChar char="•"/>
              <a:tabLst>
                <a:tab pos="184150" algn="l"/>
              </a:tabLst>
            </a:pP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Comply with the terms and conditions of a Subrecipient Agreement</a:t>
            </a:r>
          </a:p>
          <a:p>
            <a:pPr marL="285750" indent="-285750">
              <a:lnSpc>
                <a:spcPct val="100000"/>
              </a:lnSpc>
              <a:spcBef>
                <a:spcPts val="5"/>
              </a:spcBef>
              <a:buSzPct val="53333"/>
              <a:buFont typeface="Arial" panose="020B0604020202020204" pitchFamily="34" charset="0"/>
              <a:buChar char="•"/>
              <a:tabLst>
                <a:tab pos="184150" algn="l"/>
              </a:tabLst>
            </a:pP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Meet performance goals</a:t>
            </a:r>
          </a:p>
          <a:p>
            <a:pPr marL="285750" indent="-285750">
              <a:lnSpc>
                <a:spcPct val="100000"/>
              </a:lnSpc>
              <a:buSzPct val="53333"/>
              <a:buFont typeface="Arial" panose="020B0604020202020204" pitchFamily="34" charset="0"/>
              <a:buChar char="•"/>
              <a:tabLst>
                <a:tab pos="184150" algn="l"/>
              </a:tabLst>
            </a:pP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Be cooperative to any monitoring</a:t>
            </a:r>
            <a:endParaRPr lang="en-US" sz="15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11"/>
          <p:cNvSpPr/>
          <p:nvPr/>
        </p:nvSpPr>
        <p:spPr>
          <a:xfrm>
            <a:off x="11028680" y="1706562"/>
            <a:ext cx="3238500" cy="5934710"/>
          </a:xfrm>
          <a:custGeom>
            <a:avLst/>
            <a:gdLst/>
            <a:ahLst/>
            <a:cxnLst/>
            <a:rect l="l" t="t" r="r" b="b"/>
            <a:pathLst>
              <a:path w="3238500" h="5934709">
                <a:moveTo>
                  <a:pt x="0" y="0"/>
                </a:moveTo>
                <a:lnTo>
                  <a:pt x="0" y="5934138"/>
                </a:lnTo>
                <a:lnTo>
                  <a:pt x="3238500" y="4747259"/>
                </a:lnTo>
                <a:lnTo>
                  <a:pt x="3238500" y="1186814"/>
                </a:lnTo>
                <a:lnTo>
                  <a:pt x="0" y="0"/>
                </a:lnTo>
                <a:close/>
              </a:path>
            </a:pathLst>
          </a:custGeom>
          <a:solidFill>
            <a:srgbClr val="0A78C2"/>
          </a:solidFill>
        </p:spPr>
        <p:txBody>
          <a:bodyPr wrap="square" lIns="0" tIns="0" rIns="0" bIns="0" rtlCol="0"/>
          <a:lstStyle/>
          <a:p>
            <a:endParaRPr/>
          </a:p>
        </p:txBody>
      </p:sp>
      <p:sp>
        <p:nvSpPr>
          <p:cNvPr id="12" name="object 12"/>
          <p:cNvSpPr txBox="1"/>
          <p:nvPr/>
        </p:nvSpPr>
        <p:spPr>
          <a:xfrm>
            <a:off x="11431674" y="3064682"/>
            <a:ext cx="2432512" cy="2850780"/>
          </a:xfrm>
          <a:prstGeom prst="rect">
            <a:avLst/>
          </a:prstGeom>
        </p:spPr>
        <p:txBody>
          <a:bodyPr vert="horz" wrap="square" lIns="0" tIns="125730" rIns="0" bIns="0" rtlCol="0" anchor="t">
            <a:spAutoFit/>
          </a:bodyPr>
          <a:lstStyle/>
          <a:p>
            <a:pPr marL="12700" algn="ctr">
              <a:lnSpc>
                <a:spcPct val="100000"/>
              </a:lnSpc>
              <a:spcBef>
                <a:spcPts val="990"/>
              </a:spcBef>
            </a:pPr>
            <a:r>
              <a:rPr sz="2100" b="1" spc="-10">
                <a:solidFill>
                  <a:schemeClr val="bg1"/>
                </a:solidFill>
                <a:latin typeface="Open Sans" panose="020B0606030504020204" pitchFamily="34" charset="0"/>
                <a:ea typeface="Open Sans" panose="020B0606030504020204" pitchFamily="34" charset="0"/>
                <a:cs typeface="Open Sans" panose="020B0606030504020204" pitchFamily="34" charset="0"/>
              </a:rPr>
              <a:t>Beneficiaries</a:t>
            </a:r>
            <a:br>
              <a:rPr lang="en-US" sz="2100" b="1" spc="-1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sz="21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ts val="1689"/>
              </a:lnSpc>
              <a:spcBef>
                <a:spcPts val="635"/>
              </a:spcBef>
              <a:buSzPct val="93333"/>
              <a:buFont typeface="Arial" panose="020B0604020202020204" pitchFamily="34" charset="0"/>
              <a:buChar char="•"/>
              <a:tabLst>
                <a:tab pos="139065" algn="l"/>
              </a:tabLst>
            </a:pPr>
            <a:r>
              <a:rPr lang="en-US" sz="1500" spc="-10">
                <a:solidFill>
                  <a:schemeClr val="bg1"/>
                </a:solidFill>
                <a:latin typeface="Open Sans"/>
                <a:ea typeface="Open Sans"/>
                <a:cs typeface="Open Sans"/>
              </a:rPr>
              <a:t>A business owner, renter, developer, or homeowner</a:t>
            </a:r>
          </a:p>
          <a:p>
            <a:pPr marL="285750" indent="-285750">
              <a:lnSpc>
                <a:spcPts val="1689"/>
              </a:lnSpc>
              <a:buSzPct val="93333"/>
              <a:buFont typeface="Arial" panose="020B0604020202020204" pitchFamily="34" charset="0"/>
              <a:buChar char="•"/>
              <a:tabLst>
                <a:tab pos="139065" algn="l"/>
              </a:tabLst>
            </a:pPr>
            <a:r>
              <a:rPr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Adhere to the policies that govern</a:t>
            </a:r>
            <a:r>
              <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the award</a:t>
            </a:r>
            <a:endPar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marR="88900" indent="-285750">
              <a:lnSpc>
                <a:spcPts val="1689"/>
              </a:lnSpc>
              <a:spcBef>
                <a:spcPts val="265"/>
              </a:spcBef>
              <a:buSzPct val="93333"/>
              <a:buFont typeface="Arial" panose="020B0604020202020204" pitchFamily="34" charset="0"/>
              <a:buChar char="•"/>
              <a:tabLst>
                <a:tab pos="127000" algn="l"/>
                <a:tab pos="139065" algn="l"/>
              </a:tabLst>
            </a:pPr>
            <a:r>
              <a:rPr sz="1500" spc="-10">
                <a:solidFill>
                  <a:schemeClr val="bg1"/>
                </a:solidFill>
                <a:latin typeface="Open Sans" panose="020B0606030504020204" pitchFamily="34" charset="0"/>
                <a:ea typeface="Open Sans" panose="020B0606030504020204" pitchFamily="34" charset="0"/>
                <a:cs typeface="Open Sans" panose="020B0606030504020204" pitchFamily="34" charset="0"/>
              </a:rPr>
              <a:t>Understand false claims or statements are subject to civil or criminal penalties</a:t>
            </a:r>
            <a:endParaRPr lang="en-US" sz="1500" spc="-1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5899FBC-EEDE-A90E-629D-594C7051302C}"/>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p:spPr>
        <p:txBody>
          <a:bodyPr wrap="square" lIns="0" tIns="0" rIns="0" bIns="0" rtlCol="0"/>
          <a:lstStyle/>
          <a:p>
            <a:endParaRPr/>
          </a:p>
        </p:txBody>
      </p:sp>
      <p:cxnSp>
        <p:nvCxnSpPr>
          <p:cNvPr id="11" name="Straight Connector 10">
            <a:extLst>
              <a:ext uri="{FF2B5EF4-FFF2-40B4-BE49-F238E27FC236}">
                <a16:creationId xmlns:a16="http://schemas.microsoft.com/office/drawing/2014/main" id="{AD060889-847F-EA3C-BC4F-875049638183}"/>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3" name="object 3"/>
          <p:cNvSpPr txBox="1">
            <a:spLocks noGrp="1"/>
          </p:cNvSpPr>
          <p:nvPr>
            <p:ph type="title" idx="4294967295"/>
          </p:nvPr>
        </p:nvSpPr>
        <p:spPr>
          <a:xfrm>
            <a:off x="511175" y="388937"/>
            <a:ext cx="12909232" cy="474489"/>
          </a:xfrm>
          <a:prstGeom prst="rect">
            <a:avLst/>
          </a:prstGeom>
        </p:spPr>
        <p:txBody>
          <a:bodyPr vert="horz" wrap="square" lIns="0" tIns="12700" rIns="0" bIns="0" rtlCol="0">
            <a:spAutoFit/>
          </a:bodyPr>
          <a:lstStyle/>
          <a:p>
            <a:pPr marL="24130">
              <a:lnSpc>
                <a:spcPct val="100000"/>
              </a:lnSpc>
              <a:spcBef>
                <a:spcPts val="100"/>
              </a:spcBef>
            </a:pPr>
            <a:r>
              <a:rPr lang="en-US">
                <a:latin typeface="Open Sans" panose="020B0606030504020204" pitchFamily="34" charset="0"/>
                <a:ea typeface="Open Sans" panose="020B0606030504020204" pitchFamily="34" charset="0"/>
                <a:cs typeface="Open Sans" panose="020B0606030504020204" pitchFamily="34" charset="0"/>
              </a:rPr>
              <a:t>Ineligible uses of CDBG-DR funds</a:t>
            </a:r>
            <a:endParaRPr spc="-1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p:cNvSpPr txBox="1"/>
          <p:nvPr/>
        </p:nvSpPr>
        <p:spPr>
          <a:xfrm>
            <a:off x="595814" y="1752600"/>
            <a:ext cx="12826365" cy="5811205"/>
          </a:xfrm>
          <a:prstGeom prst="rect">
            <a:avLst/>
          </a:prstGeom>
        </p:spPr>
        <p:txBody>
          <a:bodyPr vert="horz" wrap="square" lIns="0" tIns="126364" rIns="0" bIns="0" rtlCol="0">
            <a:spAutoFit/>
          </a:bodyPr>
          <a:lstStyle/>
          <a:p>
            <a:pPr marL="12700">
              <a:lnSpc>
                <a:spcPct val="100000"/>
              </a:lnSpc>
              <a:spcBef>
                <a:spcPts val="830"/>
              </a:spcBef>
              <a:tabLst>
                <a:tab pos="240665" algn="l"/>
              </a:tabLst>
            </a:pPr>
            <a:r>
              <a:rPr lang="en-US" sz="2400">
                <a:latin typeface="Open Sans" panose="020B0606030504020204" pitchFamily="34" charset="0"/>
                <a:ea typeface="Open Sans" panose="020B0606030504020204" pitchFamily="34" charset="0"/>
                <a:cs typeface="Open Sans" panose="020B0606030504020204" pitchFamily="34" charset="0"/>
              </a:rPr>
              <a:t>All CDBG-DR funded activities must be an eligible activity, meet a national objective, and show a tieback to the disaster or be an eligible mitigation activity.</a:t>
            </a:r>
          </a:p>
          <a:p>
            <a:pPr marL="12700">
              <a:lnSpc>
                <a:spcPct val="100000"/>
              </a:lnSpc>
              <a:spcBef>
                <a:spcPts val="830"/>
              </a:spcBef>
              <a:tabLst>
                <a:tab pos="240665" algn="l"/>
              </a:tabLst>
            </a:pPr>
            <a:r>
              <a:rPr lang="en-US" sz="2400">
                <a:latin typeface="Open Sans" panose="020B0606030504020204" pitchFamily="34" charset="0"/>
                <a:ea typeface="Open Sans" panose="020B0606030504020204" pitchFamily="34" charset="0"/>
                <a:cs typeface="Open Sans" panose="020B0606030504020204" pitchFamily="34" charset="0"/>
              </a:rPr>
              <a:t>There are additional restrictions on the types of activities that can be funded with CDBG-DR. The following activities are </a:t>
            </a:r>
            <a:r>
              <a:rPr lang="en-US" sz="2400" u="sng">
                <a:latin typeface="Open Sans" panose="020B0606030504020204" pitchFamily="34" charset="0"/>
                <a:ea typeface="Open Sans" panose="020B0606030504020204" pitchFamily="34" charset="0"/>
                <a:cs typeface="Open Sans" panose="020B0606030504020204" pitchFamily="34" charset="0"/>
              </a:rPr>
              <a:t>not allowed</a:t>
            </a:r>
            <a:r>
              <a:rPr lang="en-US" sz="2400">
                <a:latin typeface="Open Sans" panose="020B0606030504020204" pitchFamily="34" charset="0"/>
                <a:ea typeface="Open Sans" panose="020B0606030504020204" pitchFamily="34" charset="0"/>
                <a:cs typeface="Open Sans" panose="020B0606030504020204" pitchFamily="34" charset="0"/>
              </a:rPr>
              <a:t>:</a:t>
            </a:r>
          </a:p>
          <a:p>
            <a:pPr marL="240665" lvl="8" indent="-227965">
              <a:spcBef>
                <a:spcPts val="825"/>
              </a:spcBef>
              <a:buFont typeface="Arial"/>
              <a:buChar char="•"/>
              <a:tabLst>
                <a:tab pos="240665" algn="l"/>
              </a:tabLst>
            </a:pPr>
            <a:r>
              <a:rPr sz="2000">
                <a:latin typeface="Open Sans" panose="020B0606030504020204" pitchFamily="34" charset="0"/>
                <a:ea typeface="Open Sans" panose="020B0606030504020204" pitchFamily="34" charset="0"/>
                <a:cs typeface="Open Sans" panose="020B0606030504020204" pitchFamily="34" charset="0"/>
              </a:rPr>
              <a:t>Equipment</a:t>
            </a:r>
            <a:r>
              <a:rPr sz="2000" spc="-5">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purchases</a:t>
            </a:r>
            <a:r>
              <a:rPr sz="2000" spc="-7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(ex.</a:t>
            </a:r>
            <a:r>
              <a:rPr sz="2000" spc="-5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vehicles,</a:t>
            </a:r>
            <a:r>
              <a:rPr sz="2000" spc="-25">
                <a:latin typeface="Open Sans" panose="020B0606030504020204" pitchFamily="34" charset="0"/>
                <a:ea typeface="Open Sans" panose="020B0606030504020204" pitchFamily="34" charset="0"/>
                <a:cs typeface="Open Sans" panose="020B0606030504020204" pitchFamily="34" charset="0"/>
              </a:rPr>
              <a:t> </a:t>
            </a:r>
            <a:r>
              <a:rPr lang="en-US" sz="2000" spc="-25">
                <a:latin typeface="Open Sans" panose="020B0606030504020204" pitchFamily="34" charset="0"/>
                <a:ea typeface="Open Sans" panose="020B0606030504020204" pitchFamily="34" charset="0"/>
                <a:cs typeface="Open Sans" panose="020B0606030504020204" pitchFamily="34" charset="0"/>
              </a:rPr>
              <a:t>portable </a:t>
            </a:r>
            <a:r>
              <a:rPr sz="2000" spc="-10">
                <a:latin typeface="Open Sans" panose="020B0606030504020204" pitchFamily="34" charset="0"/>
                <a:ea typeface="Open Sans" panose="020B0606030504020204" pitchFamily="34" charset="0"/>
                <a:cs typeface="Open Sans" panose="020B0606030504020204" pitchFamily="34" charset="0"/>
              </a:rPr>
              <a:t>generators)</a:t>
            </a:r>
            <a:endParaRPr sz="2000">
              <a:latin typeface="Open Sans" panose="020B0606030504020204" pitchFamily="34" charset="0"/>
              <a:ea typeface="Open Sans" panose="020B0606030504020204" pitchFamily="34" charset="0"/>
              <a:cs typeface="Open Sans" panose="020B0606030504020204" pitchFamily="34" charset="0"/>
            </a:endParaRPr>
          </a:p>
          <a:p>
            <a:pPr marL="240665" lvl="3" indent="-227965">
              <a:spcBef>
                <a:spcPts val="830"/>
              </a:spcBef>
              <a:buFont typeface="Arial"/>
              <a:buChar char="•"/>
              <a:tabLst>
                <a:tab pos="240665" algn="l"/>
              </a:tabLst>
            </a:pPr>
            <a:r>
              <a:rPr sz="2000">
                <a:latin typeface="Open Sans" panose="020B0606030504020204" pitchFamily="34" charset="0"/>
                <a:ea typeface="Open Sans" panose="020B0606030504020204" pitchFamily="34" charset="0"/>
                <a:cs typeface="Open Sans" panose="020B0606030504020204" pitchFamily="34" charset="0"/>
              </a:rPr>
              <a:t>Costs</a:t>
            </a:r>
            <a:r>
              <a:rPr sz="2000" spc="-5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already</a:t>
            </a:r>
            <a:r>
              <a:rPr sz="2000" spc="-8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covered</a:t>
            </a:r>
            <a:r>
              <a:rPr sz="2000" spc="-1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by</a:t>
            </a:r>
            <a:r>
              <a:rPr sz="2000" spc="-8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FEMA,</a:t>
            </a:r>
            <a:r>
              <a:rPr sz="2000" spc="5">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insurance,</a:t>
            </a:r>
            <a:r>
              <a:rPr sz="2000" spc="-7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or other</a:t>
            </a:r>
            <a:r>
              <a:rPr sz="2000" spc="-7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federal</a:t>
            </a:r>
            <a:r>
              <a:rPr sz="2000" spc="-1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programs</a:t>
            </a:r>
            <a:r>
              <a:rPr sz="2000" spc="-5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("duplication</a:t>
            </a:r>
            <a:r>
              <a:rPr sz="2000" spc="-4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of</a:t>
            </a:r>
            <a:r>
              <a:rPr sz="2000" spc="-10">
                <a:latin typeface="Open Sans" panose="020B0606030504020204" pitchFamily="34" charset="0"/>
                <a:ea typeface="Open Sans" panose="020B0606030504020204" pitchFamily="34" charset="0"/>
                <a:cs typeface="Open Sans" panose="020B0606030504020204" pitchFamily="34" charset="0"/>
              </a:rPr>
              <a:t> benefits")</a:t>
            </a:r>
            <a:endParaRPr sz="2000">
              <a:latin typeface="Open Sans" panose="020B0606030504020204" pitchFamily="34" charset="0"/>
              <a:ea typeface="Open Sans" panose="020B0606030504020204" pitchFamily="34" charset="0"/>
              <a:cs typeface="Open Sans" panose="020B0606030504020204" pitchFamily="34" charset="0"/>
            </a:endParaRPr>
          </a:p>
          <a:p>
            <a:pPr marL="240665" lvl="3" indent="-227965">
              <a:spcBef>
                <a:spcPts val="825"/>
              </a:spcBef>
              <a:buFont typeface="Arial"/>
              <a:buChar char="•"/>
              <a:tabLst>
                <a:tab pos="240665" algn="l"/>
              </a:tabLst>
            </a:pPr>
            <a:r>
              <a:rPr sz="2000">
                <a:latin typeface="Open Sans" panose="020B0606030504020204" pitchFamily="34" charset="0"/>
                <a:ea typeface="Open Sans" panose="020B0606030504020204" pitchFamily="34" charset="0"/>
                <a:cs typeface="Open Sans" panose="020B0606030504020204" pitchFamily="34" charset="0"/>
              </a:rPr>
              <a:t>General</a:t>
            </a:r>
            <a:r>
              <a:rPr sz="2000" spc="-3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government</a:t>
            </a:r>
            <a:r>
              <a:rPr sz="2000" spc="-6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operations</a:t>
            </a:r>
            <a:r>
              <a:rPr sz="2000" spc="-7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(e.g.,</a:t>
            </a:r>
            <a:r>
              <a:rPr sz="2000" spc="-2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salaries</a:t>
            </a:r>
            <a:r>
              <a:rPr sz="2000" spc="-7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not</a:t>
            </a:r>
            <a:r>
              <a:rPr sz="2000" spc="-6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tied</a:t>
            </a:r>
            <a:r>
              <a:rPr sz="2000" spc="-3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to</a:t>
            </a:r>
            <a:r>
              <a:rPr sz="2000" spc="-3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disaster</a:t>
            </a:r>
            <a:r>
              <a:rPr sz="2000" spc="-90">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recovery)</a:t>
            </a:r>
            <a:endParaRPr sz="2000">
              <a:latin typeface="Open Sans" panose="020B0606030504020204" pitchFamily="34" charset="0"/>
              <a:ea typeface="Open Sans" panose="020B0606030504020204" pitchFamily="34" charset="0"/>
              <a:cs typeface="Open Sans" panose="020B0606030504020204" pitchFamily="34" charset="0"/>
            </a:endParaRPr>
          </a:p>
          <a:p>
            <a:pPr marL="240665" lvl="3" indent="-227965">
              <a:spcBef>
                <a:spcPts val="830"/>
              </a:spcBef>
              <a:buFont typeface="Arial"/>
              <a:buChar char="•"/>
              <a:tabLst>
                <a:tab pos="240665" algn="l"/>
              </a:tabLst>
            </a:pPr>
            <a:r>
              <a:rPr sz="2000">
                <a:latin typeface="Open Sans" panose="020B0606030504020204" pitchFamily="34" charset="0"/>
                <a:ea typeface="Open Sans" panose="020B0606030504020204" pitchFamily="34" charset="0"/>
                <a:cs typeface="Open Sans" panose="020B0606030504020204" pitchFamily="34" charset="0"/>
              </a:rPr>
              <a:t>Political</a:t>
            </a:r>
            <a:r>
              <a:rPr sz="2000" spc="-4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activities</a:t>
            </a:r>
            <a:r>
              <a:rPr sz="2000" spc="-1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or</a:t>
            </a:r>
            <a:r>
              <a:rPr sz="2000" spc="-100">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lobbying</a:t>
            </a:r>
            <a:endParaRPr sz="2000">
              <a:latin typeface="Open Sans" panose="020B0606030504020204" pitchFamily="34" charset="0"/>
              <a:ea typeface="Open Sans" panose="020B0606030504020204" pitchFamily="34" charset="0"/>
              <a:cs typeface="Open Sans" panose="020B0606030504020204" pitchFamily="34" charset="0"/>
            </a:endParaRPr>
          </a:p>
          <a:p>
            <a:pPr marL="240665" lvl="3" indent="-227965">
              <a:spcBef>
                <a:spcPts val="830"/>
              </a:spcBef>
              <a:buFont typeface="Arial"/>
              <a:buChar char="•"/>
              <a:tabLst>
                <a:tab pos="240665" algn="l"/>
              </a:tabLst>
            </a:pPr>
            <a:r>
              <a:rPr sz="2000">
                <a:latin typeface="Open Sans" panose="020B0606030504020204" pitchFamily="34" charset="0"/>
                <a:ea typeface="Open Sans" panose="020B0606030504020204" pitchFamily="34" charset="0"/>
                <a:cs typeface="Open Sans" panose="020B0606030504020204" pitchFamily="34" charset="0"/>
              </a:rPr>
              <a:t>Luxury</a:t>
            </a:r>
            <a:r>
              <a:rPr sz="2000" spc="-3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or</a:t>
            </a:r>
            <a:r>
              <a:rPr sz="2000" spc="-15">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non-</a:t>
            </a:r>
            <a:r>
              <a:rPr sz="2000">
                <a:latin typeface="Open Sans" panose="020B0606030504020204" pitchFamily="34" charset="0"/>
                <a:ea typeface="Open Sans" panose="020B0606030504020204" pitchFamily="34" charset="0"/>
                <a:cs typeface="Open Sans" panose="020B0606030504020204" pitchFamily="34" charset="0"/>
              </a:rPr>
              <a:t>essential</a:t>
            </a:r>
            <a:r>
              <a:rPr sz="2000" spc="-2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items,</a:t>
            </a:r>
            <a:r>
              <a:rPr sz="2000" spc="-8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like</a:t>
            </a:r>
            <a:r>
              <a:rPr sz="2000" spc="-5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decorative</a:t>
            </a:r>
            <a:r>
              <a:rPr sz="2000" spc="-5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features</a:t>
            </a:r>
            <a:r>
              <a:rPr sz="2000" spc="-6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or</a:t>
            </a:r>
            <a:r>
              <a:rPr sz="2000" spc="-15">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amenities</a:t>
            </a:r>
            <a:endParaRPr sz="2000">
              <a:latin typeface="Open Sans" panose="020B0606030504020204" pitchFamily="34" charset="0"/>
              <a:ea typeface="Open Sans" panose="020B0606030504020204" pitchFamily="34" charset="0"/>
              <a:cs typeface="Open Sans" panose="020B0606030504020204" pitchFamily="34" charset="0"/>
            </a:endParaRPr>
          </a:p>
          <a:p>
            <a:pPr marL="240665" lvl="3" indent="-227965">
              <a:spcBef>
                <a:spcPts val="830"/>
              </a:spcBef>
              <a:buFont typeface="Arial"/>
              <a:buChar char="•"/>
              <a:tabLst>
                <a:tab pos="240665" algn="l"/>
              </a:tabLst>
            </a:pPr>
            <a:r>
              <a:rPr sz="2000">
                <a:latin typeface="Open Sans" panose="020B0606030504020204" pitchFamily="34" charset="0"/>
                <a:ea typeface="Open Sans" panose="020B0606030504020204" pitchFamily="34" charset="0"/>
                <a:cs typeface="Open Sans" panose="020B0606030504020204" pitchFamily="34" charset="0"/>
              </a:rPr>
              <a:t>Rehabilitation</a:t>
            </a:r>
            <a:r>
              <a:rPr sz="2000" spc="-5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or</a:t>
            </a:r>
            <a:r>
              <a:rPr sz="2000" spc="-8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reconstruction</a:t>
            </a:r>
            <a:r>
              <a:rPr sz="2000" spc="-5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of</a:t>
            </a:r>
            <a:r>
              <a:rPr sz="2000" spc="-1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second</a:t>
            </a:r>
            <a:r>
              <a:rPr sz="2000" spc="-9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homes</a:t>
            </a:r>
            <a:r>
              <a:rPr sz="2000" spc="-5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or</a:t>
            </a:r>
            <a:r>
              <a:rPr sz="2000" spc="-8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vacation</a:t>
            </a:r>
            <a:r>
              <a:rPr sz="2000" spc="-50">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homes</a:t>
            </a:r>
            <a:endParaRPr lang="en-US" sz="2000" spc="-10">
              <a:latin typeface="Open Sans" panose="020B0606030504020204" pitchFamily="34" charset="0"/>
              <a:ea typeface="Open Sans" panose="020B0606030504020204" pitchFamily="34" charset="0"/>
              <a:cs typeface="Open Sans" panose="020B0606030504020204" pitchFamily="34" charset="0"/>
            </a:endParaRPr>
          </a:p>
          <a:p>
            <a:pPr marL="240665" lvl="3" indent="-227965">
              <a:spcBef>
                <a:spcPts val="830"/>
              </a:spcBef>
              <a:buFont typeface="Arial"/>
              <a:buChar char="•"/>
              <a:tabLst>
                <a:tab pos="240665" algn="l"/>
              </a:tabLst>
            </a:pPr>
            <a:r>
              <a:rPr lang="en-US" sz="2000" spc="-10">
                <a:latin typeface="Open Sans" panose="020B0606030504020204" pitchFamily="34" charset="0"/>
                <a:ea typeface="Open Sans" panose="020B0606030504020204" pitchFamily="34" charset="0"/>
                <a:cs typeface="Open Sans" panose="020B0606030504020204" pitchFamily="34" charset="0"/>
              </a:rPr>
              <a:t>Maintenance and operations expenses</a:t>
            </a:r>
          </a:p>
          <a:p>
            <a:pPr marL="240665" lvl="3" indent="-227965">
              <a:spcBef>
                <a:spcPts val="830"/>
              </a:spcBef>
              <a:buFont typeface="Arial"/>
              <a:buChar char="•"/>
              <a:tabLst>
                <a:tab pos="240665" algn="l"/>
              </a:tabLst>
            </a:pPr>
            <a:r>
              <a:rPr lang="en-US" sz="2000">
                <a:latin typeface="Open Sans" panose="020B0606030504020204" pitchFamily="34" charset="0"/>
                <a:ea typeface="Open Sans" panose="020B0606030504020204" pitchFamily="34" charset="0"/>
                <a:cs typeface="Open Sans" panose="020B0606030504020204" pitchFamily="34" charset="0"/>
              </a:rPr>
              <a:t>Rebuilding</a:t>
            </a:r>
            <a:r>
              <a:rPr lang="en-US" sz="2000" spc="-95">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structures</a:t>
            </a:r>
            <a:r>
              <a:rPr lang="en-US" sz="2000" spc="-60">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in</a:t>
            </a:r>
            <a:r>
              <a:rPr lang="en-US" sz="2000" spc="10">
                <a:latin typeface="Open Sans" panose="020B0606030504020204" pitchFamily="34" charset="0"/>
                <a:ea typeface="Open Sans" panose="020B0606030504020204" pitchFamily="34" charset="0"/>
                <a:cs typeface="Open Sans" panose="020B0606030504020204" pitchFamily="34" charset="0"/>
              </a:rPr>
              <a:t> </a:t>
            </a:r>
            <a:r>
              <a:rPr lang="en-US" sz="2000" spc="-10">
                <a:latin typeface="Open Sans" panose="020B0606030504020204" pitchFamily="34" charset="0"/>
                <a:ea typeface="Open Sans" panose="020B0606030504020204" pitchFamily="34" charset="0"/>
                <a:cs typeface="Open Sans" panose="020B0606030504020204" pitchFamily="34" charset="0"/>
              </a:rPr>
              <a:t>the floodplain (limitations apply)</a:t>
            </a:r>
          </a:p>
          <a:p>
            <a:pPr marL="240665" lvl="3" indent="-227965">
              <a:spcBef>
                <a:spcPts val="830"/>
              </a:spcBef>
              <a:buFont typeface="Arial"/>
              <a:buChar char="•"/>
              <a:tabLst>
                <a:tab pos="240665" algn="l"/>
              </a:tabLst>
            </a:pPr>
            <a:r>
              <a:rPr lang="en-US" sz="2000" spc="-10">
                <a:latin typeface="Open Sans" panose="020B0606030504020204" pitchFamily="34" charset="0"/>
                <a:ea typeface="Open Sans" panose="020B0606030504020204" pitchFamily="34" charset="0"/>
                <a:cs typeface="Open Sans" panose="020B0606030504020204" pitchFamily="34" charset="0"/>
              </a:rPr>
              <a:t>Supplanting funds</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12700" lvl="3">
              <a:spcBef>
                <a:spcPts val="830"/>
              </a:spcBef>
              <a:tabLst>
                <a:tab pos="240665" algn="l"/>
              </a:tabLst>
            </a:pPr>
            <a:endParaRPr sz="2000">
              <a:latin typeface="Avenir Next LT Pro" panose="020B0504020202020204" pitchFamily="34" charset="0"/>
              <a:cs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7185717D-C96C-9C4F-FD05-49236D47A5FA}"/>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p:spPr>
        <p:txBody>
          <a:bodyPr wrap="square" lIns="0" tIns="0" rIns="0" bIns="0" rtlCol="0"/>
          <a:lstStyle/>
          <a:p>
            <a:endParaRPr/>
          </a:p>
        </p:txBody>
      </p:sp>
      <p:cxnSp>
        <p:nvCxnSpPr>
          <p:cNvPr id="11" name="Straight Connector 10">
            <a:extLst>
              <a:ext uri="{FF2B5EF4-FFF2-40B4-BE49-F238E27FC236}">
                <a16:creationId xmlns:a16="http://schemas.microsoft.com/office/drawing/2014/main" id="{559C9023-FB2D-D761-9D72-C3B8D069752E}"/>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3" name="object 3"/>
          <p:cNvSpPr txBox="1">
            <a:spLocks noGrp="1"/>
          </p:cNvSpPr>
          <p:nvPr>
            <p:ph type="title" idx="4294967295"/>
          </p:nvPr>
        </p:nvSpPr>
        <p:spPr>
          <a:xfrm>
            <a:off x="511175" y="388937"/>
            <a:ext cx="12909232" cy="474489"/>
          </a:xfrm>
          <a:prstGeom prst="rect">
            <a:avLst/>
          </a:prstGeom>
        </p:spPr>
        <p:txBody>
          <a:bodyPr vert="horz" wrap="square" lIns="0" tIns="12700" rIns="0" bIns="0" rtlCol="0">
            <a:spAutoFit/>
          </a:bodyPr>
          <a:lstStyle/>
          <a:p>
            <a:pPr marL="24130">
              <a:lnSpc>
                <a:spcPct val="100000"/>
              </a:lnSpc>
              <a:spcBef>
                <a:spcPts val="100"/>
              </a:spcBef>
            </a:pPr>
            <a:r>
              <a:rPr>
                <a:latin typeface="Open Sans" panose="020B0606030504020204" pitchFamily="34" charset="0"/>
                <a:ea typeface="Open Sans" panose="020B0606030504020204" pitchFamily="34" charset="0"/>
                <a:cs typeface="Open Sans" panose="020B0606030504020204" pitchFamily="34" charset="0"/>
              </a:rPr>
              <a:t>Grant</a:t>
            </a:r>
            <a:r>
              <a:rPr spc="-5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Compliance</a:t>
            </a:r>
            <a:r>
              <a:rPr spc="-55">
                <a:latin typeface="Open Sans" panose="020B0606030504020204" pitchFamily="34" charset="0"/>
                <a:ea typeface="Open Sans" panose="020B0606030504020204" pitchFamily="34" charset="0"/>
                <a:cs typeface="Open Sans" panose="020B0606030504020204" pitchFamily="34" charset="0"/>
              </a:rPr>
              <a:t> </a:t>
            </a:r>
            <a:r>
              <a:rPr spc="-10">
                <a:latin typeface="Open Sans" panose="020B0606030504020204" pitchFamily="34" charset="0"/>
                <a:ea typeface="Open Sans" panose="020B0606030504020204" pitchFamily="34" charset="0"/>
                <a:cs typeface="Open Sans" panose="020B0606030504020204" pitchFamily="34" charset="0"/>
              </a:rPr>
              <a:t>Requirements</a:t>
            </a:r>
          </a:p>
        </p:txBody>
      </p:sp>
      <p:sp>
        <p:nvSpPr>
          <p:cNvPr id="4" name="object 4"/>
          <p:cNvSpPr txBox="1">
            <a:spLocks noGrp="1"/>
          </p:cNvSpPr>
          <p:nvPr>
            <p:ph type="body" idx="4294967295"/>
          </p:nvPr>
        </p:nvSpPr>
        <p:spPr>
          <a:xfrm>
            <a:off x="524433" y="1716899"/>
            <a:ext cx="12966065" cy="5310171"/>
          </a:xfrm>
          <a:prstGeom prst="rect">
            <a:avLst/>
          </a:prstGeom>
        </p:spPr>
        <p:txBody>
          <a:bodyPr vert="horz" wrap="square" lIns="0" tIns="126364" rIns="0" bIns="0" rtlCol="0">
            <a:spAutoFit/>
          </a:bodyPr>
          <a:lstStyle/>
          <a:p>
            <a:pPr marL="12700">
              <a:lnSpc>
                <a:spcPct val="100000"/>
              </a:lnSpc>
              <a:spcBef>
                <a:spcPts val="994"/>
              </a:spcBef>
            </a:pPr>
            <a:r>
              <a:rPr sz="2400">
                <a:latin typeface="Open Sans" panose="020B0606030504020204" pitchFamily="34" charset="0"/>
                <a:ea typeface="Open Sans" panose="020B0606030504020204" pitchFamily="34" charset="0"/>
                <a:cs typeface="Open Sans" panose="020B0606030504020204" pitchFamily="34" charset="0"/>
              </a:rPr>
              <a:t>Using</a:t>
            </a:r>
            <a:r>
              <a:rPr sz="2400" spc="-65">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CDBG-</a:t>
            </a:r>
            <a:r>
              <a:rPr sz="2400">
                <a:latin typeface="Open Sans" panose="020B0606030504020204" pitchFamily="34" charset="0"/>
                <a:ea typeface="Open Sans" panose="020B0606030504020204" pitchFamily="34" charset="0"/>
                <a:cs typeface="Open Sans" panose="020B0606030504020204" pitchFamily="34" charset="0"/>
              </a:rPr>
              <a:t>DR</a:t>
            </a:r>
            <a:r>
              <a:rPr sz="2400" spc="-7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funds</a:t>
            </a:r>
            <a:r>
              <a:rPr sz="2400" spc="-3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comes</a:t>
            </a:r>
            <a:r>
              <a:rPr sz="2400" spc="-3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with</a:t>
            </a:r>
            <a:r>
              <a:rPr sz="2400" spc="-2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important</a:t>
            </a:r>
            <a:r>
              <a:rPr sz="2400" spc="-2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rules,</a:t>
            </a:r>
            <a:r>
              <a:rPr sz="2400" spc="-55">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including:</a:t>
            </a:r>
          </a:p>
          <a:p>
            <a:pPr marL="240665" indent="-227965">
              <a:lnSpc>
                <a:spcPct val="100000"/>
              </a:lnSpc>
              <a:spcBef>
                <a:spcPts val="905"/>
              </a:spcBef>
              <a:buFont typeface="Arial"/>
              <a:buChar char="•"/>
              <a:tabLst>
                <a:tab pos="240665" algn="l"/>
              </a:tabLst>
            </a:pPr>
            <a:r>
              <a:rPr sz="2400" b="1">
                <a:latin typeface="Open Sans" panose="020B0606030504020204" pitchFamily="34" charset="0"/>
                <a:ea typeface="Open Sans" panose="020B0606030504020204" pitchFamily="34" charset="0"/>
                <a:cs typeface="Open Sans" panose="020B0606030504020204" pitchFamily="34" charset="0"/>
              </a:rPr>
              <a:t>No</a:t>
            </a:r>
            <a:r>
              <a:rPr sz="2400" b="1" spc="-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duplication</a:t>
            </a:r>
            <a:r>
              <a:rPr sz="2400" b="1" spc="-1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of</a:t>
            </a:r>
            <a:r>
              <a:rPr sz="2400" b="1" spc="-3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benefits</a:t>
            </a:r>
            <a:r>
              <a:rPr sz="2400">
                <a:latin typeface="Open Sans" panose="020B0606030504020204" pitchFamily="34" charset="0"/>
                <a:ea typeface="Open Sans" panose="020B0606030504020204" pitchFamily="34" charset="0"/>
                <a:cs typeface="Open Sans" panose="020B0606030504020204" pitchFamily="34" charset="0"/>
              </a:rPr>
              <a:t>:</a:t>
            </a:r>
            <a:r>
              <a:rPr sz="2400" spc="-55">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CDBG-</a:t>
            </a:r>
            <a:r>
              <a:rPr sz="2400">
                <a:latin typeface="Open Sans" panose="020B0606030504020204" pitchFamily="34" charset="0"/>
                <a:ea typeface="Open Sans" panose="020B0606030504020204" pitchFamily="34" charset="0"/>
                <a:cs typeface="Open Sans" panose="020B0606030504020204" pitchFamily="34" charset="0"/>
              </a:rPr>
              <a:t>DR</a:t>
            </a:r>
            <a:r>
              <a:rPr sz="2400" spc="-10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can’t</a:t>
            </a:r>
            <a:r>
              <a:rPr sz="2400" spc="-6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pay</a:t>
            </a:r>
            <a:r>
              <a:rPr sz="2400" spc="-9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for</a:t>
            </a:r>
            <a:r>
              <a:rPr sz="2400" spc="-1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costs</a:t>
            </a:r>
            <a:r>
              <a:rPr sz="2400" spc="1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already</a:t>
            </a:r>
            <a:r>
              <a:rPr sz="2400" spc="-2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covered</a:t>
            </a:r>
            <a:r>
              <a:rPr sz="2400" spc="-2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by</a:t>
            </a:r>
            <a:r>
              <a:rPr sz="2400" spc="-2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FEMA,</a:t>
            </a:r>
            <a:r>
              <a:rPr sz="2400" spc="-8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insurance,</a:t>
            </a:r>
            <a:r>
              <a:rPr sz="2400" spc="-1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SBA</a:t>
            </a:r>
            <a:r>
              <a:rPr sz="2400" spc="-2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loans,</a:t>
            </a:r>
            <a:r>
              <a:rPr sz="2400" spc="-10">
                <a:latin typeface="Open Sans" panose="020B0606030504020204" pitchFamily="34" charset="0"/>
                <a:ea typeface="Open Sans" panose="020B0606030504020204" pitchFamily="34" charset="0"/>
                <a:cs typeface="Open Sans" panose="020B0606030504020204" pitchFamily="34" charset="0"/>
              </a:rPr>
              <a:t> </a:t>
            </a:r>
            <a:r>
              <a:rPr sz="2400" spc="-25">
                <a:latin typeface="Open Sans" panose="020B0606030504020204" pitchFamily="34" charset="0"/>
                <a:ea typeface="Open Sans" panose="020B0606030504020204" pitchFamily="34" charset="0"/>
                <a:cs typeface="Open Sans" panose="020B0606030504020204" pitchFamily="34" charset="0"/>
              </a:rPr>
              <a:t>or</a:t>
            </a:r>
            <a:r>
              <a:rPr lang="en-US" sz="2400" spc="-2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other</a:t>
            </a:r>
            <a:r>
              <a:rPr sz="2400" spc="-65">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sources.</a:t>
            </a:r>
            <a:endParaRPr lang="en-US" sz="2400" spc="-10">
              <a:latin typeface="Open Sans" panose="020B0606030504020204" pitchFamily="34" charset="0"/>
              <a:ea typeface="Open Sans" panose="020B0606030504020204" pitchFamily="34" charset="0"/>
              <a:cs typeface="Open Sans" panose="020B0606030504020204" pitchFamily="34" charset="0"/>
            </a:endParaRPr>
          </a:p>
          <a:p>
            <a:pPr marL="241300" marR="686435" indent="-228600">
              <a:lnSpc>
                <a:spcPct val="109500"/>
              </a:lnSpc>
              <a:spcBef>
                <a:spcPts val="600"/>
              </a:spcBef>
              <a:buFont typeface="Arial"/>
              <a:buChar char="•"/>
              <a:tabLst>
                <a:tab pos="241300" algn="l"/>
              </a:tabLst>
            </a:pPr>
            <a:r>
              <a:rPr sz="2400" b="1" spc="-10">
                <a:latin typeface="Open Sans" panose="020B0606030504020204" pitchFamily="34" charset="0"/>
                <a:ea typeface="Open Sans" panose="020B0606030504020204" pitchFamily="34" charset="0"/>
                <a:cs typeface="Open Sans" panose="020B0606030504020204" pitchFamily="34" charset="0"/>
              </a:rPr>
              <a:t>Environmental</a:t>
            </a:r>
            <a:r>
              <a:rPr sz="2400" b="1" spc="-5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review</a:t>
            </a:r>
            <a:r>
              <a:rPr sz="2400" b="1" spc="-2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is</a:t>
            </a:r>
            <a:r>
              <a:rPr sz="2400" b="1" spc="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required</a:t>
            </a:r>
            <a:r>
              <a:rPr sz="2400">
                <a:latin typeface="Open Sans" panose="020B0606030504020204" pitchFamily="34" charset="0"/>
                <a:ea typeface="Open Sans" panose="020B0606030504020204" pitchFamily="34" charset="0"/>
                <a:cs typeface="Open Sans" panose="020B0606030504020204" pitchFamily="34" charset="0"/>
              </a:rPr>
              <a:t>:</a:t>
            </a:r>
            <a:r>
              <a:rPr sz="2400" spc="-5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Before</a:t>
            </a:r>
            <a:r>
              <a:rPr sz="2400" spc="-5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projects begin,</a:t>
            </a:r>
            <a:r>
              <a:rPr sz="2400" spc="-1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they</a:t>
            </a:r>
            <a:r>
              <a:rPr sz="2400" spc="-3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must</a:t>
            </a:r>
            <a:r>
              <a:rPr sz="2400" spc="-6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follow</a:t>
            </a:r>
            <a:r>
              <a:rPr sz="2400" spc="-5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federal</a:t>
            </a:r>
            <a:r>
              <a:rPr sz="2400" spc="-30">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environmental</a:t>
            </a:r>
            <a:r>
              <a:rPr sz="2400" spc="-25">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rules </a:t>
            </a:r>
            <a:r>
              <a:rPr sz="2400">
                <a:latin typeface="Open Sans" panose="020B0606030504020204" pitchFamily="34" charset="0"/>
                <a:ea typeface="Open Sans" panose="020B0606030504020204" pitchFamily="34" charset="0"/>
                <a:cs typeface="Open Sans" panose="020B0606030504020204" pitchFamily="34" charset="0"/>
              </a:rPr>
              <a:t>under</a:t>
            </a:r>
            <a:r>
              <a:rPr sz="2400" spc="-9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NEPA</a:t>
            </a:r>
            <a:r>
              <a:rPr sz="2400" spc="-2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(National</a:t>
            </a:r>
            <a:r>
              <a:rPr sz="2400" spc="-30">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Environmental</a:t>
            </a:r>
            <a:r>
              <a:rPr sz="2400" spc="-2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Policy</a:t>
            </a:r>
            <a:r>
              <a:rPr sz="2400" spc="-30">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Act).</a:t>
            </a:r>
          </a:p>
          <a:p>
            <a:pPr marL="241300" marR="762000" indent="-228600">
              <a:lnSpc>
                <a:spcPct val="112599"/>
              </a:lnSpc>
              <a:spcBef>
                <a:spcPts val="525"/>
              </a:spcBef>
              <a:buFont typeface="Arial"/>
              <a:buChar char="•"/>
              <a:tabLst>
                <a:tab pos="241300" algn="l"/>
              </a:tabLst>
            </a:pPr>
            <a:r>
              <a:rPr sz="2400" b="1">
                <a:latin typeface="Open Sans" panose="020B0606030504020204" pitchFamily="34" charset="0"/>
                <a:ea typeface="Open Sans" panose="020B0606030504020204" pitchFamily="34" charset="0"/>
                <a:cs typeface="Open Sans" panose="020B0606030504020204" pitchFamily="34" charset="0"/>
              </a:rPr>
              <a:t>Strict</a:t>
            </a:r>
            <a:r>
              <a:rPr sz="2400" b="1" spc="-8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rules</a:t>
            </a:r>
            <a:r>
              <a:rPr sz="2400" b="1" spc="-6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for</a:t>
            </a:r>
            <a:r>
              <a:rPr sz="2400" b="1" spc="-3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contracts</a:t>
            </a:r>
            <a:r>
              <a:rPr sz="2400" b="1" spc="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and</a:t>
            </a:r>
            <a:r>
              <a:rPr sz="2400" b="1" spc="-2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spending</a:t>
            </a:r>
            <a:r>
              <a:rPr sz="2400">
                <a:latin typeface="Open Sans" panose="020B0606030504020204" pitchFamily="34" charset="0"/>
                <a:ea typeface="Open Sans" panose="020B0606030504020204" pitchFamily="34" charset="0"/>
                <a:cs typeface="Open Sans" panose="020B0606030504020204" pitchFamily="34" charset="0"/>
              </a:rPr>
              <a:t>:</a:t>
            </a:r>
            <a:r>
              <a:rPr sz="2400" spc="-6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Grantees</a:t>
            </a:r>
            <a:r>
              <a:rPr sz="2400" spc="-7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and</a:t>
            </a:r>
            <a:r>
              <a:rPr sz="2400" spc="-3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partners</a:t>
            </a:r>
            <a:r>
              <a:rPr sz="2400" spc="-7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must</a:t>
            </a:r>
            <a:r>
              <a:rPr sz="2400" spc="-6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follow</a:t>
            </a:r>
            <a:r>
              <a:rPr sz="2400" spc="-6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federal</a:t>
            </a:r>
            <a:r>
              <a:rPr sz="2400" spc="-3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procurement</a:t>
            </a:r>
            <a:r>
              <a:rPr sz="2400" spc="-65">
                <a:latin typeface="Open Sans" panose="020B0606030504020204" pitchFamily="34" charset="0"/>
                <a:ea typeface="Open Sans" panose="020B0606030504020204" pitchFamily="34" charset="0"/>
                <a:cs typeface="Open Sans" panose="020B0606030504020204" pitchFamily="34" charset="0"/>
              </a:rPr>
              <a:t> </a:t>
            </a:r>
            <a:r>
              <a:rPr sz="2400" spc="-25">
                <a:latin typeface="Open Sans" panose="020B0606030504020204" pitchFamily="34" charset="0"/>
                <a:ea typeface="Open Sans" panose="020B0606030504020204" pitchFamily="34" charset="0"/>
                <a:cs typeface="Open Sans" panose="020B0606030504020204" pitchFamily="34" charset="0"/>
              </a:rPr>
              <a:t>and </a:t>
            </a:r>
            <a:r>
              <a:rPr sz="2400">
                <a:latin typeface="Open Sans" panose="020B0606030504020204" pitchFamily="34" charset="0"/>
                <a:ea typeface="Open Sans" panose="020B0606030504020204" pitchFamily="34" charset="0"/>
                <a:cs typeface="Open Sans" panose="020B0606030504020204" pitchFamily="34" charset="0"/>
              </a:rPr>
              <a:t>financial</a:t>
            </a:r>
            <a:r>
              <a:rPr sz="2400" spc="-4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management</a:t>
            </a:r>
            <a:r>
              <a:rPr sz="2400" spc="-7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rules</a:t>
            </a:r>
            <a:r>
              <a:rPr sz="2400" spc="-1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and</a:t>
            </a:r>
            <a:r>
              <a:rPr sz="2400" spc="-3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guidelines</a:t>
            </a:r>
            <a:r>
              <a:rPr sz="2400" spc="-7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(known</a:t>
            </a:r>
            <a:r>
              <a:rPr sz="2400" spc="-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as</a:t>
            </a:r>
            <a:r>
              <a:rPr sz="2400" spc="-7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the</a:t>
            </a:r>
            <a:r>
              <a:rPr sz="2400" spc="-7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Uniform</a:t>
            </a:r>
            <a:r>
              <a:rPr sz="2400" spc="-50">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Guidance).</a:t>
            </a:r>
          </a:p>
          <a:p>
            <a:pPr marL="241300" marR="366395" indent="-228600">
              <a:lnSpc>
                <a:spcPct val="109500"/>
              </a:lnSpc>
              <a:spcBef>
                <a:spcPts val="605"/>
              </a:spcBef>
              <a:buFont typeface="Arial"/>
              <a:buChar char="•"/>
              <a:tabLst>
                <a:tab pos="241300" algn="l"/>
              </a:tabLst>
            </a:pPr>
            <a:r>
              <a:rPr sz="2400" b="1">
                <a:latin typeface="Open Sans" panose="020B0606030504020204" pitchFamily="34" charset="0"/>
                <a:ea typeface="Open Sans" panose="020B0606030504020204" pitchFamily="34" charset="0"/>
                <a:cs typeface="Open Sans" panose="020B0606030504020204" pitchFamily="34" charset="0"/>
              </a:rPr>
              <a:t>Labor</a:t>
            </a:r>
            <a:r>
              <a:rPr sz="2400" b="1" spc="-9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standards</a:t>
            </a:r>
            <a:r>
              <a:rPr sz="2400" b="1" spc="-5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apply</a:t>
            </a:r>
            <a:r>
              <a:rPr sz="2400">
                <a:latin typeface="Open Sans" panose="020B0606030504020204" pitchFamily="34" charset="0"/>
                <a:ea typeface="Open Sans" panose="020B0606030504020204" pitchFamily="34" charset="0"/>
                <a:cs typeface="Open Sans" panose="020B0606030504020204" pitchFamily="34" charset="0"/>
              </a:rPr>
              <a:t>:</a:t>
            </a:r>
            <a:r>
              <a:rPr sz="2400" spc="-5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For</a:t>
            </a:r>
            <a:r>
              <a:rPr sz="2400" spc="-1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construction</a:t>
            </a:r>
            <a:r>
              <a:rPr sz="2400" spc="-5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work,</a:t>
            </a:r>
            <a:r>
              <a:rPr sz="2400" spc="-10">
                <a:latin typeface="Open Sans" panose="020B0606030504020204" pitchFamily="34" charset="0"/>
                <a:ea typeface="Open Sans" panose="020B0606030504020204" pitchFamily="34" charset="0"/>
                <a:cs typeface="Open Sans" panose="020B0606030504020204" pitchFamily="34" charset="0"/>
              </a:rPr>
              <a:t> Davis-</a:t>
            </a:r>
            <a:r>
              <a:rPr sz="2400">
                <a:latin typeface="Open Sans" panose="020B0606030504020204" pitchFamily="34" charset="0"/>
                <a:ea typeface="Open Sans" panose="020B0606030504020204" pitchFamily="34" charset="0"/>
                <a:cs typeface="Open Sans" panose="020B0606030504020204" pitchFamily="34" charset="0"/>
              </a:rPr>
              <a:t>Bacon</a:t>
            </a:r>
            <a:r>
              <a:rPr sz="2400" spc="-5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wage</a:t>
            </a:r>
            <a:r>
              <a:rPr sz="2400" spc="-5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rules</a:t>
            </a:r>
            <a:r>
              <a:rPr sz="2400" spc="-6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require</a:t>
            </a:r>
            <a:r>
              <a:rPr sz="2400" spc="-4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that</a:t>
            </a:r>
            <a:r>
              <a:rPr sz="2400" spc="-5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workers</a:t>
            </a:r>
            <a:r>
              <a:rPr sz="2400" spc="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are</a:t>
            </a:r>
            <a:r>
              <a:rPr sz="2400" spc="-4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paid</a:t>
            </a:r>
            <a:r>
              <a:rPr sz="2400" spc="-95">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fair, federally-</a:t>
            </a:r>
            <a:r>
              <a:rPr sz="2400">
                <a:latin typeface="Open Sans" panose="020B0606030504020204" pitchFamily="34" charset="0"/>
                <a:ea typeface="Open Sans" panose="020B0606030504020204" pitchFamily="34" charset="0"/>
                <a:cs typeface="Open Sans" panose="020B0606030504020204" pitchFamily="34" charset="0"/>
              </a:rPr>
              <a:t>set</a:t>
            </a:r>
            <a:r>
              <a:rPr sz="2400" spc="20">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wages.</a:t>
            </a:r>
          </a:p>
          <a:p>
            <a:pPr marL="241300" marR="5080" indent="-228600">
              <a:lnSpc>
                <a:spcPct val="109600"/>
              </a:lnSpc>
              <a:spcBef>
                <a:spcPts val="595"/>
              </a:spcBef>
              <a:buFont typeface="Arial"/>
              <a:buChar char="•"/>
              <a:tabLst>
                <a:tab pos="241300" algn="l"/>
              </a:tabLst>
            </a:pPr>
            <a:r>
              <a:rPr sz="2400" b="1">
                <a:latin typeface="Open Sans" panose="020B0606030504020204" pitchFamily="34" charset="0"/>
                <a:ea typeface="Open Sans" panose="020B0606030504020204" pitchFamily="34" charset="0"/>
                <a:cs typeface="Open Sans" panose="020B0606030504020204" pitchFamily="34" charset="0"/>
              </a:rPr>
              <a:t>Fair</a:t>
            </a:r>
            <a:r>
              <a:rPr sz="2400" b="1" spc="-2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housing</a:t>
            </a:r>
            <a:r>
              <a:rPr sz="2400" b="1" spc="-6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and</a:t>
            </a:r>
            <a:r>
              <a:rPr sz="2400" b="1" spc="-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civil</a:t>
            </a:r>
            <a:r>
              <a:rPr sz="2400" b="1" spc="-4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rights</a:t>
            </a:r>
            <a:r>
              <a:rPr sz="2400" b="1" spc="-5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laws</a:t>
            </a:r>
            <a:r>
              <a:rPr sz="2400" b="1" spc="-5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must</a:t>
            </a:r>
            <a:r>
              <a:rPr sz="2400" b="1" spc="1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be</a:t>
            </a:r>
            <a:r>
              <a:rPr sz="2400" b="1" spc="-5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followed</a:t>
            </a:r>
            <a:r>
              <a:rPr sz="2400">
                <a:latin typeface="Open Sans" panose="020B0606030504020204" pitchFamily="34" charset="0"/>
                <a:ea typeface="Open Sans" panose="020B0606030504020204" pitchFamily="34" charset="0"/>
                <a:cs typeface="Open Sans" panose="020B0606030504020204" pitchFamily="34" charset="0"/>
              </a:rPr>
              <a:t>:</a:t>
            </a:r>
            <a:r>
              <a:rPr sz="2400" spc="-4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Programs</a:t>
            </a:r>
            <a:r>
              <a:rPr sz="2400" spc="-4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must</a:t>
            </a:r>
            <a:r>
              <a:rPr sz="2400" spc="-5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be</a:t>
            </a:r>
            <a:r>
              <a:rPr sz="2400" spc="-4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inclusive</a:t>
            </a:r>
            <a:r>
              <a:rPr sz="2400" spc="-4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and</a:t>
            </a:r>
            <a:r>
              <a:rPr sz="2400" spc="-85">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prevent</a:t>
            </a:r>
            <a:r>
              <a:rPr sz="2400" spc="25">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discrimination </a:t>
            </a:r>
            <a:r>
              <a:rPr sz="2400">
                <a:latin typeface="Open Sans" panose="020B0606030504020204" pitchFamily="34" charset="0"/>
                <a:ea typeface="Open Sans" panose="020B0606030504020204" pitchFamily="34" charset="0"/>
                <a:cs typeface="Open Sans" panose="020B0606030504020204" pitchFamily="34" charset="0"/>
              </a:rPr>
              <a:t>in</a:t>
            </a:r>
            <a:r>
              <a:rPr sz="2400" spc="-1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housing</a:t>
            </a:r>
            <a:r>
              <a:rPr sz="2400" spc="-40">
                <a:latin typeface="Open Sans" panose="020B0606030504020204" pitchFamily="34" charset="0"/>
                <a:ea typeface="Open Sans" panose="020B0606030504020204" pitchFamily="34" charset="0"/>
                <a:cs typeface="Open Sans" panose="020B0606030504020204" pitchFamily="34" charset="0"/>
              </a:rPr>
              <a:t> </a:t>
            </a:r>
            <a:r>
              <a:rPr sz="2400">
                <a:latin typeface="Open Sans" panose="020B0606030504020204" pitchFamily="34" charset="0"/>
                <a:ea typeface="Open Sans" panose="020B0606030504020204" pitchFamily="34" charset="0"/>
                <a:cs typeface="Open Sans" panose="020B0606030504020204" pitchFamily="34" charset="0"/>
              </a:rPr>
              <a:t>and</a:t>
            </a:r>
            <a:r>
              <a:rPr sz="2400" spc="-110">
                <a:latin typeface="Open Sans" panose="020B0606030504020204" pitchFamily="34" charset="0"/>
                <a:ea typeface="Open Sans" panose="020B0606030504020204" pitchFamily="34" charset="0"/>
                <a:cs typeface="Open Sans" panose="020B0606030504020204" pitchFamily="34" charset="0"/>
              </a:rPr>
              <a:t> </a:t>
            </a:r>
            <a:r>
              <a:rPr sz="2400" spc="-10">
                <a:latin typeface="Open Sans" panose="020B0606030504020204" pitchFamily="34" charset="0"/>
                <a:ea typeface="Open Sans" panose="020B0606030504020204" pitchFamily="34" charset="0"/>
                <a:cs typeface="Open Sans" panose="020B0606030504020204" pitchFamily="34" charset="0"/>
              </a:rPr>
              <a:t>services.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EC6D5-60D9-65A3-BCAE-87C84BF95836}"/>
            </a:ext>
          </a:extLst>
        </p:cNvPr>
        <p:cNvGrpSpPr/>
        <p:nvPr/>
      </p:nvGrpSpPr>
      <p:grpSpPr>
        <a:xfrm>
          <a:off x="0" y="0"/>
          <a:ext cx="0" cy="0"/>
          <a:chOff x="0" y="0"/>
          <a:chExt cx="0" cy="0"/>
        </a:xfrm>
      </p:grpSpPr>
      <p:sp>
        <p:nvSpPr>
          <p:cNvPr id="5" name="object 2">
            <a:extLst>
              <a:ext uri="{FF2B5EF4-FFF2-40B4-BE49-F238E27FC236}">
                <a16:creationId xmlns:a16="http://schemas.microsoft.com/office/drawing/2014/main" id="{5DB476C2-E0AE-3D63-A74A-5648A1674C05}"/>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p:spPr>
        <p:txBody>
          <a:bodyPr wrap="square" lIns="0" tIns="0" rIns="0" bIns="0" rtlCol="0"/>
          <a:lstStyle/>
          <a:p>
            <a:endParaRPr/>
          </a:p>
        </p:txBody>
      </p:sp>
      <p:cxnSp>
        <p:nvCxnSpPr>
          <p:cNvPr id="11" name="Straight Connector 10">
            <a:extLst>
              <a:ext uri="{FF2B5EF4-FFF2-40B4-BE49-F238E27FC236}">
                <a16:creationId xmlns:a16="http://schemas.microsoft.com/office/drawing/2014/main" id="{BA9F644C-6712-75A5-F489-987379FDFFDF}"/>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3" name="object 3">
            <a:extLst>
              <a:ext uri="{FF2B5EF4-FFF2-40B4-BE49-F238E27FC236}">
                <a16:creationId xmlns:a16="http://schemas.microsoft.com/office/drawing/2014/main" id="{81F42E16-27DD-8C63-B7EA-3E95CBB1E6C0}"/>
              </a:ext>
            </a:extLst>
          </p:cNvPr>
          <p:cNvSpPr txBox="1">
            <a:spLocks noGrp="1"/>
          </p:cNvSpPr>
          <p:nvPr>
            <p:ph type="title" idx="4294967295"/>
          </p:nvPr>
        </p:nvSpPr>
        <p:spPr>
          <a:xfrm>
            <a:off x="511175" y="388937"/>
            <a:ext cx="12909232" cy="474489"/>
          </a:xfrm>
          <a:prstGeom prst="rect">
            <a:avLst/>
          </a:prstGeom>
        </p:spPr>
        <p:txBody>
          <a:bodyPr vert="horz" wrap="square" lIns="0" tIns="12700" rIns="0" bIns="0" rtlCol="0">
            <a:spAutoFit/>
          </a:bodyPr>
          <a:lstStyle/>
          <a:p>
            <a:pPr marL="24130">
              <a:lnSpc>
                <a:spcPct val="100000"/>
              </a:lnSpc>
              <a:spcBef>
                <a:spcPts val="100"/>
              </a:spcBef>
            </a:pPr>
            <a:r>
              <a:rPr lang="en-US">
                <a:latin typeface="Open Sans" panose="020B0606030504020204" pitchFamily="34" charset="0"/>
                <a:ea typeface="Open Sans" panose="020B0606030504020204" pitchFamily="34" charset="0"/>
                <a:cs typeface="Open Sans" panose="020B0606030504020204" pitchFamily="34" charset="0"/>
              </a:rPr>
              <a:t>We want to hear from you</a:t>
            </a:r>
            <a:endParaRPr spc="-1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a:extLst>
              <a:ext uri="{FF2B5EF4-FFF2-40B4-BE49-F238E27FC236}">
                <a16:creationId xmlns:a16="http://schemas.microsoft.com/office/drawing/2014/main" id="{A4204D91-40BC-607E-3788-B7D9571C56B7}"/>
              </a:ext>
            </a:extLst>
          </p:cNvPr>
          <p:cNvSpPr txBox="1">
            <a:spLocks noGrp="1"/>
          </p:cNvSpPr>
          <p:nvPr>
            <p:ph type="body" idx="4294967295"/>
          </p:nvPr>
        </p:nvSpPr>
        <p:spPr>
          <a:xfrm>
            <a:off x="524433" y="1716899"/>
            <a:ext cx="13860434" cy="5168850"/>
          </a:xfrm>
          <a:prstGeom prst="rect">
            <a:avLst/>
          </a:prstGeom>
        </p:spPr>
        <p:txBody>
          <a:bodyPr vert="horz" wrap="square" lIns="0" tIns="126364" rIns="0" bIns="0" rtlCol="0">
            <a:spAutoFit/>
          </a:bodyPr>
          <a:lstStyle/>
          <a:p>
            <a:pPr marL="12700">
              <a:lnSpc>
                <a:spcPct val="100000"/>
              </a:lnSpc>
              <a:spcBef>
                <a:spcPts val="994"/>
              </a:spcBef>
            </a:pPr>
            <a:r>
              <a:rPr lang="en-US" sz="2400">
                <a:latin typeface="Open Sans" panose="020B0606030504020204" pitchFamily="34" charset="0"/>
                <a:ea typeface="Open Sans" panose="020B0606030504020204" pitchFamily="34" charset="0"/>
                <a:cs typeface="Open Sans" panose="020B0606030504020204" pitchFamily="34" charset="0"/>
              </a:rPr>
              <a:t>There are several additional ways you can participate in the Action Planning Process:</a:t>
            </a:r>
            <a:endParaRPr sz="2400" spc="-10">
              <a:latin typeface="Open Sans" panose="020B0606030504020204" pitchFamily="34" charset="0"/>
              <a:ea typeface="Open Sans" panose="020B0606030504020204" pitchFamily="34" charset="0"/>
              <a:cs typeface="Open Sans" panose="020B0606030504020204" pitchFamily="34" charset="0"/>
            </a:endParaRPr>
          </a:p>
          <a:p>
            <a:pPr marL="240665" indent="-227965">
              <a:lnSpc>
                <a:spcPct val="100000"/>
              </a:lnSpc>
              <a:spcBef>
                <a:spcPts val="905"/>
              </a:spcBef>
              <a:buFont typeface="Arial"/>
              <a:buChar char="•"/>
              <a:tabLst>
                <a:tab pos="240665" algn="l"/>
              </a:tabLst>
            </a:pPr>
            <a:r>
              <a:rPr lang="en-US" sz="2400" b="1">
                <a:latin typeface="Open Sans" panose="020B0606030504020204" pitchFamily="34" charset="0"/>
                <a:ea typeface="Open Sans" panose="020B0606030504020204" pitchFamily="34" charset="0"/>
                <a:cs typeface="Open Sans" panose="020B0606030504020204" pitchFamily="34" charset="0"/>
              </a:rPr>
              <a:t>Take the Unmet Needs Survey: </a:t>
            </a:r>
            <a:r>
              <a:rPr lang="en-US" sz="1800" u="sng">
                <a:solidFill>
                  <a:srgbClr val="467886"/>
                </a:solidFill>
                <a:effectLst/>
                <a:latin typeface="Calibri" panose="020F0502020204030204" pitchFamily="34" charset="0"/>
                <a:ea typeface="Aptos" panose="020B0004020202020204" pitchFamily="34" charset="0"/>
                <a:hlinkClick r:id="rId2"/>
              </a:rPr>
              <a:t>https://app.smartsheet.com/b/form/4f0c4417193f457e8a7adfa845e737dd</a:t>
            </a:r>
            <a:r>
              <a:rPr lang="en-US" sz="1800" u="sng">
                <a:solidFill>
                  <a:srgbClr val="467886"/>
                </a:solidFill>
                <a:effectLst/>
                <a:latin typeface="Calibri" panose="020F0502020204030204" pitchFamily="34" charset="0"/>
                <a:ea typeface="Aptos" panose="020B0004020202020204" pitchFamily="34" charset="0"/>
              </a:rPr>
              <a:t>. </a:t>
            </a:r>
            <a:r>
              <a:rPr lang="en-US" sz="2400">
                <a:latin typeface="Open Sans" panose="020B0606030504020204" pitchFamily="34" charset="0"/>
                <a:ea typeface="Open Sans" panose="020B0606030504020204" pitchFamily="34" charset="0"/>
                <a:cs typeface="Open Sans" panose="020B0606030504020204" pitchFamily="34" charset="0"/>
              </a:rPr>
              <a:t>It will be available until July 31, 2025.  It should take less than 5 minutes to complete.</a:t>
            </a:r>
            <a:endParaRPr lang="en-US" sz="2400" spc="-10">
              <a:latin typeface="Open Sans" panose="020B0606030504020204" pitchFamily="34" charset="0"/>
              <a:ea typeface="Open Sans" panose="020B0606030504020204" pitchFamily="34" charset="0"/>
              <a:cs typeface="Open Sans" panose="020B0606030504020204" pitchFamily="34" charset="0"/>
            </a:endParaRPr>
          </a:p>
          <a:p>
            <a:pPr marL="241300" marR="686435" indent="-228600">
              <a:lnSpc>
                <a:spcPct val="109500"/>
              </a:lnSpc>
              <a:spcBef>
                <a:spcPts val="600"/>
              </a:spcBef>
              <a:buFont typeface="Arial"/>
              <a:buChar char="•"/>
              <a:tabLst>
                <a:tab pos="241300" algn="l"/>
              </a:tabLst>
            </a:pPr>
            <a:r>
              <a:rPr lang="en-US" sz="2400" b="1" spc="-10">
                <a:latin typeface="Open Sans" panose="020B0606030504020204" pitchFamily="34" charset="0"/>
                <a:ea typeface="Open Sans" panose="020B0606030504020204" pitchFamily="34" charset="0"/>
                <a:cs typeface="Open Sans" panose="020B0606030504020204" pitchFamily="34" charset="0"/>
              </a:rPr>
              <a:t>Review and Comment on the Action Plan</a:t>
            </a:r>
            <a:r>
              <a:rPr sz="2400">
                <a:latin typeface="Open Sans" panose="020B0606030504020204" pitchFamily="34" charset="0"/>
                <a:ea typeface="Open Sans" panose="020B0606030504020204" pitchFamily="34" charset="0"/>
                <a:cs typeface="Open Sans" panose="020B0606030504020204" pitchFamily="34" charset="0"/>
              </a:rPr>
              <a:t>:</a:t>
            </a:r>
            <a:r>
              <a:rPr sz="2400" spc="-55">
                <a:latin typeface="Open Sans" panose="020B0606030504020204" pitchFamily="34" charset="0"/>
                <a:ea typeface="Open Sans" panose="020B0606030504020204" pitchFamily="34" charset="0"/>
                <a:cs typeface="Open Sans" panose="020B0606030504020204" pitchFamily="34" charset="0"/>
              </a:rPr>
              <a:t> </a:t>
            </a:r>
            <a:r>
              <a:rPr lang="en-US" sz="2400">
                <a:latin typeface="Open Sans" panose="020B0606030504020204" pitchFamily="34" charset="0"/>
                <a:ea typeface="Open Sans" panose="020B0606030504020204" pitchFamily="34" charset="0"/>
                <a:cs typeface="Open Sans" panose="020B0606030504020204" pitchFamily="34" charset="0"/>
              </a:rPr>
              <a:t>The Action Plan will be posted on the ADFA website by September 15, 2025.   The public is encouraged to comment on the programs that ADFA will fund with CDBG-DR dollars</a:t>
            </a:r>
            <a:endParaRPr sz="2400" spc="-10">
              <a:latin typeface="Open Sans" panose="020B0606030504020204" pitchFamily="34" charset="0"/>
              <a:ea typeface="Open Sans" panose="020B0606030504020204" pitchFamily="34" charset="0"/>
              <a:cs typeface="Open Sans" panose="020B0606030504020204" pitchFamily="34" charset="0"/>
            </a:endParaRPr>
          </a:p>
          <a:p>
            <a:pPr marL="241300" marR="762000" indent="-228600">
              <a:lnSpc>
                <a:spcPct val="112599"/>
              </a:lnSpc>
              <a:spcBef>
                <a:spcPts val="525"/>
              </a:spcBef>
              <a:buFont typeface="Arial"/>
              <a:buChar char="•"/>
              <a:tabLst>
                <a:tab pos="241300" algn="l"/>
              </a:tabLst>
            </a:pPr>
            <a:r>
              <a:rPr lang="en-US" sz="2400" b="1">
                <a:latin typeface="Open Sans" panose="020B0606030504020204" pitchFamily="34" charset="0"/>
                <a:ea typeface="Open Sans" panose="020B0606030504020204" pitchFamily="34" charset="0"/>
                <a:cs typeface="Open Sans" panose="020B0606030504020204" pitchFamily="34" charset="0"/>
              </a:rPr>
              <a:t>Attend the Action Plan Public Hearing</a:t>
            </a:r>
            <a:r>
              <a:rPr sz="2400">
                <a:latin typeface="Open Sans" panose="020B0606030504020204" pitchFamily="34" charset="0"/>
                <a:ea typeface="Open Sans" panose="020B0606030504020204" pitchFamily="34" charset="0"/>
                <a:cs typeface="Open Sans" panose="020B0606030504020204" pitchFamily="34" charset="0"/>
              </a:rPr>
              <a:t>:</a:t>
            </a:r>
            <a:r>
              <a:rPr sz="2400" spc="-60">
                <a:latin typeface="Open Sans" panose="020B0606030504020204" pitchFamily="34" charset="0"/>
                <a:ea typeface="Open Sans" panose="020B0606030504020204" pitchFamily="34" charset="0"/>
                <a:cs typeface="Open Sans" panose="020B0606030504020204" pitchFamily="34" charset="0"/>
              </a:rPr>
              <a:t> </a:t>
            </a:r>
            <a:r>
              <a:rPr lang="en-US" sz="2400" spc="-60">
                <a:latin typeface="Open Sans" panose="020B0606030504020204" pitchFamily="34" charset="0"/>
                <a:ea typeface="Open Sans" panose="020B0606030504020204" pitchFamily="34" charset="0"/>
                <a:cs typeface="Open Sans" panose="020B0606030504020204" pitchFamily="34" charset="0"/>
              </a:rPr>
              <a:t>ADFA will hold a virtual public hearing after September 15, 2025 to receive comments on the Action Plan.  Registration and the exact date will be posted on ADFA’s CDBG-DR Disaster Recovery page.  </a:t>
            </a:r>
            <a:endParaRPr sz="2400" spc="-10">
              <a:latin typeface="Open Sans" panose="020B0606030504020204" pitchFamily="34" charset="0"/>
              <a:ea typeface="Open Sans" panose="020B0606030504020204" pitchFamily="34" charset="0"/>
              <a:cs typeface="Open Sans" panose="020B0606030504020204" pitchFamily="34" charset="0"/>
            </a:endParaRPr>
          </a:p>
          <a:p>
            <a:pPr marL="241300" marR="366395" indent="-228600">
              <a:lnSpc>
                <a:spcPct val="109500"/>
              </a:lnSpc>
              <a:spcBef>
                <a:spcPts val="605"/>
              </a:spcBef>
              <a:buFont typeface="Arial"/>
              <a:buChar char="•"/>
              <a:tabLst>
                <a:tab pos="241300" algn="l"/>
              </a:tabLst>
            </a:pPr>
            <a:r>
              <a:rPr lang="en-US" sz="2400" b="1">
                <a:latin typeface="Open Sans" panose="020B0606030504020204" pitchFamily="34" charset="0"/>
                <a:ea typeface="Open Sans" panose="020B0606030504020204" pitchFamily="34" charset="0"/>
                <a:cs typeface="Open Sans" panose="020B0606030504020204" pitchFamily="34" charset="0"/>
              </a:rPr>
              <a:t>Visit ADFA’s CDBG-DR Disaster Recovery Page</a:t>
            </a:r>
            <a:r>
              <a:rPr sz="2400">
                <a:latin typeface="Open Sans" panose="020B0606030504020204" pitchFamily="34" charset="0"/>
                <a:ea typeface="Open Sans" panose="020B0606030504020204" pitchFamily="34" charset="0"/>
                <a:cs typeface="Open Sans" panose="020B0606030504020204" pitchFamily="34" charset="0"/>
              </a:rPr>
              <a:t>:</a:t>
            </a:r>
            <a:r>
              <a:rPr sz="2400" spc="-50">
                <a:latin typeface="Open Sans" panose="020B0606030504020204" pitchFamily="34" charset="0"/>
                <a:ea typeface="Open Sans" panose="020B0606030504020204" pitchFamily="34" charset="0"/>
                <a:cs typeface="Open Sans" panose="020B0606030504020204" pitchFamily="34" charset="0"/>
              </a:rPr>
              <a:t> </a:t>
            </a:r>
            <a:r>
              <a:rPr lang="en-US" sz="2000">
                <a:hlinkClick r:id="rId3"/>
              </a:rPr>
              <a:t>Community Development Block Grant Disaster Recovery (CDBG-DR) - Arkansas Development Finance Authority</a:t>
            </a:r>
            <a:r>
              <a:rPr lang="en-US" sz="2000"/>
              <a:t> (https://adfa.arkansas.gov/programs/community- development-block-grant-disaster-recovery-</a:t>
            </a:r>
            <a:r>
              <a:rPr lang="en-US" sz="2000" err="1"/>
              <a:t>cdbg</a:t>
            </a:r>
            <a:r>
              <a:rPr lang="en-US" sz="2000"/>
              <a:t>-dr/)</a:t>
            </a:r>
            <a:r>
              <a:rPr sz="2400" spc="-1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21985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9F041A1-DB17-39B1-152E-6B8D5CA4E79E}"/>
              </a:ext>
            </a:extLst>
          </p:cNvPr>
          <p:cNvSpPr/>
          <p:nvPr/>
        </p:nvSpPr>
        <p:spPr>
          <a:xfrm>
            <a:off x="0" y="5062470"/>
            <a:ext cx="14630400" cy="2546643"/>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p:spPr>
        <p:txBody>
          <a:bodyPr wrap="square" lIns="0" tIns="0" rIns="0" bIns="0" rtlCol="0"/>
          <a:lstStyle/>
          <a:p>
            <a:endParaRPr/>
          </a:p>
        </p:txBody>
      </p:sp>
      <p:sp>
        <p:nvSpPr>
          <p:cNvPr id="55" name="object 55"/>
          <p:cNvSpPr txBox="1">
            <a:spLocks noGrp="1"/>
          </p:cNvSpPr>
          <p:nvPr>
            <p:ph type="title"/>
          </p:nvPr>
        </p:nvSpPr>
        <p:spPr>
          <a:xfrm>
            <a:off x="966646" y="5696702"/>
            <a:ext cx="4343400" cy="662361"/>
          </a:xfrm>
          <a:prstGeom prst="rect">
            <a:avLst/>
          </a:prstGeom>
        </p:spPr>
        <p:txBody>
          <a:bodyPr vert="horz" wrap="square" lIns="0" tIns="15875" rIns="0" bIns="0" rtlCol="0">
            <a:spAutoFit/>
          </a:bodyPr>
          <a:lstStyle/>
          <a:p>
            <a:pPr marL="12700">
              <a:lnSpc>
                <a:spcPct val="100000"/>
              </a:lnSpc>
              <a:spcBef>
                <a:spcPts val="125"/>
              </a:spcBef>
            </a:pPr>
            <a:r>
              <a:rPr sz="4200">
                <a:latin typeface="Open Sans" panose="020B0606030504020204" pitchFamily="34" charset="0"/>
                <a:ea typeface="Open Sans" panose="020B0606030504020204" pitchFamily="34" charset="0"/>
                <a:cs typeface="Open Sans" panose="020B0606030504020204" pitchFamily="34" charset="0"/>
              </a:rPr>
              <a:t>Thank</a:t>
            </a:r>
            <a:r>
              <a:rPr sz="4200" spc="55">
                <a:latin typeface="Open Sans" panose="020B0606030504020204" pitchFamily="34" charset="0"/>
                <a:ea typeface="Open Sans" panose="020B0606030504020204" pitchFamily="34" charset="0"/>
                <a:cs typeface="Open Sans" panose="020B0606030504020204" pitchFamily="34" charset="0"/>
              </a:rPr>
              <a:t> </a:t>
            </a:r>
            <a:r>
              <a:rPr sz="4200" spc="-25">
                <a:latin typeface="Open Sans" panose="020B0606030504020204" pitchFamily="34" charset="0"/>
                <a:ea typeface="Open Sans" panose="020B0606030504020204" pitchFamily="34" charset="0"/>
                <a:cs typeface="Open Sans" panose="020B0606030504020204" pitchFamily="34" charset="0"/>
              </a:rPr>
              <a:t>you</a:t>
            </a:r>
            <a:endParaRPr sz="420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4A96A6E-EDBF-0866-06D7-583F70D49E5E}"/>
              </a:ext>
            </a:extLst>
          </p:cNvPr>
          <p:cNvSpPr txBox="1"/>
          <p:nvPr/>
        </p:nvSpPr>
        <p:spPr>
          <a:xfrm>
            <a:off x="7315199" y="5459447"/>
            <a:ext cx="5884333" cy="1754326"/>
          </a:xfrm>
          <a:prstGeom prst="rect">
            <a:avLst/>
          </a:prstGeom>
          <a:noFill/>
        </p:spPr>
        <p:txBody>
          <a:bodyPr wrap="square" rtlCol="0">
            <a:spAutoFit/>
          </a:bodyPr>
          <a:lstStyle>
            <a:defPPr>
              <a:defRPr kern="0"/>
            </a:defPPr>
          </a:lstStyle>
          <a:p>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For additional Information please contact:</a:t>
            </a:r>
          </a:p>
          <a:p>
            <a:endParaRPr lang="en-US" sz="1800" b="0" i="0">
              <a:solidFill>
                <a:schemeClr val="bg1"/>
              </a:solidFill>
              <a:effectLst/>
              <a:latin typeface="Avenir Next LT Pro" panose="020B0504020202020204" pitchFamily="34" charset="0"/>
            </a:endParaRPr>
          </a:p>
          <a:p>
            <a:r>
              <a:rPr lang="en-US" sz="1800" b="0" i="0">
                <a:solidFill>
                  <a:schemeClr val="bg1"/>
                </a:solidFill>
                <a:effectLst/>
                <a:latin typeface="Avenir Next LT Pro" panose="020B0504020202020204" pitchFamily="34" charset="0"/>
              </a:rPr>
              <a:t>Lori Brockway, Federal Housing Programs Manager</a:t>
            </a:r>
          </a:p>
          <a:p>
            <a:r>
              <a:rPr lang="en-US" sz="1800" b="0" i="0">
                <a:solidFill>
                  <a:schemeClr val="bg1"/>
                </a:solidFill>
                <a:effectLst/>
                <a:latin typeface="Avenir Next LT Pro" panose="020B0504020202020204" pitchFamily="34" charset="0"/>
              </a:rPr>
              <a:t>Arkansas Development Finance Authority</a:t>
            </a:r>
          </a:p>
          <a:p>
            <a:r>
              <a:rPr lang="en-US" sz="1800" b="0" i="0">
                <a:solidFill>
                  <a:schemeClr val="bg1"/>
                </a:solidFill>
                <a:effectLst/>
                <a:latin typeface="Avenir Next LT Pro" panose="020B0504020202020204" pitchFamily="34" charset="0"/>
              </a:rPr>
              <a:t>Telephone: (501) 682-3339</a:t>
            </a:r>
          </a:p>
          <a:p>
            <a:r>
              <a:rPr lang="en-US">
                <a:solidFill>
                  <a:schemeClr val="bg1"/>
                </a:solidFill>
                <a:latin typeface="Avenir Next LT Pro" panose="020B0504020202020204" pitchFamily="34" charset="0"/>
              </a:rPr>
              <a:t>Email:  </a:t>
            </a:r>
            <a:r>
              <a:rPr lang="en-US">
                <a:solidFill>
                  <a:schemeClr val="bg1"/>
                </a:solidFill>
                <a:latin typeface="Avenir Next LT Pro" panose="020B0504020202020204" pitchFamily="34" charset="0"/>
                <a:hlinkClick r:id="rId2">
                  <a:extLst>
                    <a:ext uri="{A12FA001-AC4F-418D-AE19-62706E023703}">
                      <ahyp:hlinkClr xmlns:ahyp="http://schemas.microsoft.com/office/drawing/2018/hyperlinkcolor" val="tx"/>
                    </a:ext>
                  </a:extLst>
                </a:hlinkClick>
              </a:rPr>
              <a:t>Lori.Brockway@Arkansas.gov</a:t>
            </a:r>
            <a:r>
              <a:rPr lang="en-US">
                <a:solidFill>
                  <a:schemeClr val="bg1"/>
                </a:solidFill>
                <a:latin typeface="Avenir Next LT Pro" panose="020B0504020202020204" pitchFamily="34" charset="0"/>
              </a:rPr>
              <a:t> </a:t>
            </a:r>
            <a:endParaRPr lang="en-US" sz="1800" b="0" i="0">
              <a:solidFill>
                <a:schemeClr val="bg1"/>
              </a:solidFill>
              <a:effectLst/>
              <a:latin typeface="Avenir Next LT Pro" panose="020B0504020202020204" pitchFamily="34" charset="0"/>
            </a:endParaRPr>
          </a:p>
        </p:txBody>
      </p:sp>
      <p:cxnSp>
        <p:nvCxnSpPr>
          <p:cNvPr id="5" name="Straight Connector 4">
            <a:extLst>
              <a:ext uri="{FF2B5EF4-FFF2-40B4-BE49-F238E27FC236}">
                <a16:creationId xmlns:a16="http://schemas.microsoft.com/office/drawing/2014/main" id="{0CC368B0-A977-872B-FBB8-12604AC007D4}"/>
              </a:ext>
            </a:extLst>
          </p:cNvPr>
          <p:cNvCxnSpPr>
            <a:cxnSpLocks/>
          </p:cNvCxnSpPr>
          <p:nvPr/>
        </p:nvCxnSpPr>
        <p:spPr>
          <a:xfrm>
            <a:off x="0" y="7609113"/>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3566807-9B8B-9B04-EB1E-4E7845D49D7E}"/>
              </a:ext>
            </a:extLst>
          </p:cNvPr>
          <p:cNvCxnSpPr>
            <a:cxnSpLocks/>
          </p:cNvCxnSpPr>
          <p:nvPr/>
        </p:nvCxnSpPr>
        <p:spPr>
          <a:xfrm>
            <a:off x="-2894" y="506247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0C6E0-12F0-1CCC-CBA3-84C1D74377C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F95EAA7-2F7A-411C-D73E-44B754835D27}"/>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343399"/>
          </a:solidFill>
        </p:spPr>
        <p:txBody>
          <a:bodyPr wrap="square" lIns="0" tIns="0" rIns="0" bIns="0" rtlCol="0"/>
          <a:lstStyle/>
          <a:p>
            <a:endParaRPr/>
          </a:p>
        </p:txBody>
      </p:sp>
      <p:sp>
        <p:nvSpPr>
          <p:cNvPr id="3" name="object 3">
            <a:extLst>
              <a:ext uri="{FF2B5EF4-FFF2-40B4-BE49-F238E27FC236}">
                <a16:creationId xmlns:a16="http://schemas.microsoft.com/office/drawing/2014/main" id="{8DB7B2B1-EAF9-1B8A-303C-612C6193EB0A}"/>
              </a:ext>
            </a:extLst>
          </p:cNvPr>
          <p:cNvSpPr txBox="1">
            <a:spLocks noGrp="1"/>
          </p:cNvSpPr>
          <p:nvPr>
            <p:ph type="title"/>
          </p:nvPr>
        </p:nvSpPr>
        <p:spPr>
          <a:xfrm>
            <a:off x="460094" y="416332"/>
            <a:ext cx="5334000" cy="566822"/>
          </a:xfrm>
          <a:prstGeom prst="rect">
            <a:avLst/>
          </a:prstGeom>
        </p:spPr>
        <p:txBody>
          <a:bodyPr vert="horz" wrap="square" lIns="0" tIns="12700" rIns="0" bIns="0" rtlCol="0">
            <a:spAutoFit/>
          </a:bodyPr>
          <a:lstStyle/>
          <a:p>
            <a:pPr marL="12700">
              <a:lnSpc>
                <a:spcPct val="100000"/>
              </a:lnSpc>
              <a:spcBef>
                <a:spcPts val="100"/>
              </a:spcBef>
            </a:pPr>
            <a:r>
              <a:rPr lang="en-US" sz="3600" spc="-30">
                <a:latin typeface="Open Sans" panose="020B0606030504020204" pitchFamily="34" charset="0"/>
                <a:ea typeface="Open Sans" panose="020B0606030504020204" pitchFamily="34" charset="0"/>
                <a:cs typeface="Open Sans" panose="020B0606030504020204" pitchFamily="34" charset="0"/>
              </a:rPr>
              <a:t>Introductions</a:t>
            </a:r>
            <a:endParaRPr sz="3600" spc="-35">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FC90AD-A1E9-B78A-BCCA-597123E53F53}"/>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A878750-87EC-D1F1-D9EA-0438DED7F7C6}"/>
              </a:ext>
            </a:extLst>
          </p:cNvPr>
          <p:cNvSpPr txBox="1"/>
          <p:nvPr/>
        </p:nvSpPr>
        <p:spPr>
          <a:xfrm>
            <a:off x="971315" y="4796231"/>
            <a:ext cx="8291218" cy="461665"/>
          </a:xfrm>
          <a:prstGeom prst="rect">
            <a:avLst/>
          </a:prstGeom>
          <a:noFill/>
        </p:spPr>
        <p:txBody>
          <a:bodyPr wrap="square" rtlCol="0">
            <a:spAutoFit/>
          </a:bodyPr>
          <a:lstStyle/>
          <a:p>
            <a:r>
              <a:rPr lang="en-US" sz="2400" b="1">
                <a:solidFill>
                  <a:srgbClr val="343399"/>
                </a:solidFill>
                <a:latin typeface="Open Sans" panose="020B0606030504020204" pitchFamily="34" charset="0"/>
                <a:ea typeface="Open Sans" panose="020B0606030504020204" pitchFamily="34" charset="0"/>
                <a:cs typeface="Open Sans" panose="020B0606030504020204" pitchFamily="34" charset="0"/>
              </a:rPr>
              <a:t>Andrea Gazley, ICF &amp; Leslie Leager, ICF  - </a:t>
            </a:r>
            <a:r>
              <a:rPr lang="en-US" sz="2400">
                <a:solidFill>
                  <a:schemeClr val="tx1"/>
                </a:solidFill>
                <a:latin typeface="Open Sans" panose="020B0606030504020204" pitchFamily="34" charset="0"/>
                <a:ea typeface="Open Sans" panose="020B0606030504020204" pitchFamily="34" charset="0"/>
                <a:cs typeface="Open Sans" panose="020B0606030504020204" pitchFamily="34" charset="0"/>
              </a:rPr>
              <a:t>Presentation</a:t>
            </a:r>
          </a:p>
        </p:txBody>
      </p:sp>
      <p:sp>
        <p:nvSpPr>
          <p:cNvPr id="9" name="TextBox 8">
            <a:extLst>
              <a:ext uri="{FF2B5EF4-FFF2-40B4-BE49-F238E27FC236}">
                <a16:creationId xmlns:a16="http://schemas.microsoft.com/office/drawing/2014/main" id="{83129BAC-788C-806F-0D4B-DBF81815E310}"/>
              </a:ext>
            </a:extLst>
          </p:cNvPr>
          <p:cNvSpPr txBox="1"/>
          <p:nvPr/>
        </p:nvSpPr>
        <p:spPr>
          <a:xfrm>
            <a:off x="971314" y="2822638"/>
            <a:ext cx="11483153" cy="461665"/>
          </a:xfrm>
          <a:prstGeom prst="rect">
            <a:avLst/>
          </a:prstGeom>
          <a:noFill/>
        </p:spPr>
        <p:txBody>
          <a:bodyPr wrap="square" rtlCol="0">
            <a:spAutoFit/>
          </a:bodyPr>
          <a:lstStyle/>
          <a:p>
            <a:r>
              <a:rPr lang="en-US" sz="2400" b="1">
                <a:solidFill>
                  <a:srgbClr val="343399"/>
                </a:solidFill>
                <a:latin typeface="Open Sans" panose="020B0606030504020204" pitchFamily="34" charset="0"/>
                <a:ea typeface="Open Sans" panose="020B0606030504020204" pitchFamily="34" charset="0"/>
                <a:cs typeface="Open Sans" panose="020B0606030504020204" pitchFamily="34" charset="0"/>
              </a:rPr>
              <a:t>Lori Brockway, ADFA, Federal Housing Programs Manager -</a:t>
            </a:r>
            <a:r>
              <a:rPr lang="en-US" sz="2400">
                <a:solidFill>
                  <a:schemeClr val="tx1"/>
                </a:solidFill>
                <a:latin typeface="Open Sans" panose="020B0606030504020204" pitchFamily="34" charset="0"/>
                <a:ea typeface="Open Sans" panose="020B0606030504020204" pitchFamily="34" charset="0"/>
                <a:cs typeface="Open Sans" panose="020B0606030504020204" pitchFamily="34" charset="0"/>
              </a:rPr>
              <a:t> Introductions </a:t>
            </a:r>
            <a:endParaRPr lang="en-US" sz="2400" b="1">
              <a:solidFill>
                <a:srgbClr val="34339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941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46A3212-462C-3E16-3C14-39219322D927}"/>
            </a:ext>
          </a:extLst>
        </p:cNvPr>
        <p:cNvGrpSpPr/>
        <p:nvPr/>
      </p:nvGrpSpPr>
      <p:grpSpPr>
        <a:xfrm>
          <a:off x="0" y="0"/>
          <a:ext cx="0" cy="0"/>
          <a:chOff x="0" y="0"/>
          <a:chExt cx="0" cy="0"/>
        </a:xfrm>
      </p:grpSpPr>
      <p:pic>
        <p:nvPicPr>
          <p:cNvPr id="15" name="Picture 14" descr="A landscape with houses and trees&#10;&#10;AI-generated content may be incorrect.">
            <a:extLst>
              <a:ext uri="{FF2B5EF4-FFF2-40B4-BE49-F238E27FC236}">
                <a16:creationId xmlns:a16="http://schemas.microsoft.com/office/drawing/2014/main" id="{E6D948B1-C24A-ECD7-A53F-DBBED40E0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054" y="1324828"/>
            <a:ext cx="6059346" cy="6059346"/>
          </a:xfrm>
          <a:prstGeom prst="rect">
            <a:avLst/>
          </a:prstGeom>
        </p:spPr>
      </p:pic>
      <p:sp>
        <p:nvSpPr>
          <p:cNvPr id="2" name="object 2">
            <a:extLst>
              <a:ext uri="{FF2B5EF4-FFF2-40B4-BE49-F238E27FC236}">
                <a16:creationId xmlns:a16="http://schemas.microsoft.com/office/drawing/2014/main" id="{192D7B50-7FEB-CCF3-4B28-36BAF3FC8090}"/>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343399"/>
          </a:solidFill>
        </p:spPr>
        <p:txBody>
          <a:bodyPr wrap="square" lIns="0" tIns="0" rIns="0" bIns="0" rtlCol="0"/>
          <a:lstStyle/>
          <a:p>
            <a:endParaRPr/>
          </a:p>
        </p:txBody>
      </p:sp>
      <p:sp>
        <p:nvSpPr>
          <p:cNvPr id="3" name="object 3">
            <a:extLst>
              <a:ext uri="{FF2B5EF4-FFF2-40B4-BE49-F238E27FC236}">
                <a16:creationId xmlns:a16="http://schemas.microsoft.com/office/drawing/2014/main" id="{9159D5B0-4C0C-4BFB-E4AF-86912A97F19F}"/>
              </a:ext>
            </a:extLst>
          </p:cNvPr>
          <p:cNvSpPr txBox="1">
            <a:spLocks noGrp="1"/>
          </p:cNvSpPr>
          <p:nvPr>
            <p:ph type="title"/>
          </p:nvPr>
        </p:nvSpPr>
        <p:spPr>
          <a:xfrm>
            <a:off x="460094" y="416332"/>
            <a:ext cx="5334000" cy="566822"/>
          </a:xfrm>
          <a:prstGeom prst="rect">
            <a:avLst/>
          </a:prstGeom>
        </p:spPr>
        <p:txBody>
          <a:bodyPr vert="horz" wrap="square" lIns="0" tIns="12700" rIns="0" bIns="0" rtlCol="0">
            <a:spAutoFit/>
          </a:bodyPr>
          <a:lstStyle/>
          <a:p>
            <a:pPr marL="12700">
              <a:lnSpc>
                <a:spcPct val="100000"/>
              </a:lnSpc>
              <a:spcBef>
                <a:spcPts val="100"/>
              </a:spcBef>
            </a:pPr>
            <a:r>
              <a:rPr sz="3600" spc="-30">
                <a:latin typeface="Open Sans" panose="020B0606030504020204" pitchFamily="34" charset="0"/>
                <a:ea typeface="Open Sans" panose="020B0606030504020204" pitchFamily="34" charset="0"/>
                <a:cs typeface="Open Sans" panose="020B0606030504020204" pitchFamily="34" charset="0"/>
              </a:rPr>
              <a:t>Disaster</a:t>
            </a:r>
            <a:r>
              <a:rPr sz="3600" spc="-135">
                <a:latin typeface="Open Sans" panose="020B0606030504020204" pitchFamily="34" charset="0"/>
                <a:ea typeface="Open Sans" panose="020B0606030504020204" pitchFamily="34" charset="0"/>
                <a:cs typeface="Open Sans" panose="020B0606030504020204" pitchFamily="34" charset="0"/>
              </a:rPr>
              <a:t> </a:t>
            </a:r>
            <a:r>
              <a:rPr sz="3600" spc="-35">
                <a:latin typeface="Open Sans" panose="020B0606030504020204" pitchFamily="34" charset="0"/>
                <a:ea typeface="Open Sans" panose="020B0606030504020204" pitchFamily="34" charset="0"/>
                <a:cs typeface="Open Sans" panose="020B0606030504020204" pitchFamily="34" charset="0"/>
              </a:rPr>
              <a:t>Overview</a:t>
            </a:r>
          </a:p>
        </p:txBody>
      </p:sp>
      <p:sp>
        <p:nvSpPr>
          <p:cNvPr id="4" name="object 4">
            <a:extLst>
              <a:ext uri="{FF2B5EF4-FFF2-40B4-BE49-F238E27FC236}">
                <a16:creationId xmlns:a16="http://schemas.microsoft.com/office/drawing/2014/main" id="{E535B1B3-CF81-6414-9CBD-503C121CF063}"/>
              </a:ext>
            </a:extLst>
          </p:cNvPr>
          <p:cNvSpPr txBox="1"/>
          <p:nvPr/>
        </p:nvSpPr>
        <p:spPr>
          <a:xfrm>
            <a:off x="704270" y="1919316"/>
            <a:ext cx="7512648" cy="5344092"/>
          </a:xfrm>
          <a:prstGeom prst="rect">
            <a:avLst/>
          </a:prstGeom>
        </p:spPr>
        <p:txBody>
          <a:bodyPr vert="horz" wrap="square" lIns="0" tIns="16510" rIns="0" bIns="0" rtlCol="0" anchor="t">
            <a:spAutoFit/>
          </a:bodyPr>
          <a:lstStyle/>
          <a:p>
            <a:pPr marL="241300" marR="535940" indent="-229235">
              <a:lnSpc>
                <a:spcPct val="111100"/>
              </a:lnSpc>
              <a:spcBef>
                <a:spcPts val="130"/>
              </a:spcBef>
              <a:buFont typeface="Arial"/>
              <a:buChar char="•"/>
              <a:tabLst>
                <a:tab pos="241300" algn="l"/>
              </a:tabLst>
            </a:pPr>
            <a:r>
              <a:rPr sz="2000">
                <a:latin typeface="Open Sans" panose="020B0606030504020204" pitchFamily="34" charset="0"/>
                <a:ea typeface="Open Sans" panose="020B0606030504020204" pitchFamily="34" charset="0"/>
                <a:cs typeface="Open Sans" panose="020B0606030504020204" pitchFamily="34" charset="0"/>
              </a:rPr>
              <a:t>In </a:t>
            </a:r>
            <a:r>
              <a:rPr lang="en-US" sz="2000">
                <a:latin typeface="Open Sans" panose="020B0606030504020204" pitchFamily="34" charset="0"/>
                <a:ea typeface="Open Sans" panose="020B0606030504020204" pitchFamily="34" charset="0"/>
                <a:cs typeface="Open Sans" panose="020B0606030504020204" pitchFamily="34" charset="0"/>
              </a:rPr>
              <a:t>2023 &amp; 2024</a:t>
            </a:r>
            <a:r>
              <a:rPr sz="2000">
                <a:latin typeface="Open Sans" panose="020B0606030504020204" pitchFamily="34" charset="0"/>
                <a:ea typeface="Open Sans" panose="020B0606030504020204" pitchFamily="34" charset="0"/>
                <a:cs typeface="Open Sans" panose="020B0606030504020204" pitchFamily="34" charset="0"/>
              </a:rPr>
              <a:t>,</a:t>
            </a:r>
            <a:r>
              <a:rPr sz="2000" spc="-90">
                <a:latin typeface="Open Sans" panose="020B0606030504020204" pitchFamily="34" charset="0"/>
                <a:ea typeface="Open Sans" panose="020B0606030504020204" pitchFamily="34" charset="0"/>
                <a:cs typeface="Open Sans" panose="020B0606030504020204" pitchFamily="34" charset="0"/>
              </a:rPr>
              <a:t> </a:t>
            </a:r>
            <a:r>
              <a:rPr lang="en-US" sz="2000" spc="-90">
                <a:latin typeface="Open Sans" panose="020B0606030504020204" pitchFamily="34" charset="0"/>
                <a:ea typeface="Open Sans" panose="020B0606030504020204" pitchFamily="34" charset="0"/>
                <a:cs typeface="Open Sans" panose="020B0606030504020204" pitchFamily="34" charset="0"/>
              </a:rPr>
              <a:t>tornados and severe storms </a:t>
            </a:r>
            <a:r>
              <a:rPr sz="2000">
                <a:latin typeface="Open Sans" panose="020B0606030504020204" pitchFamily="34" charset="0"/>
                <a:ea typeface="Open Sans" panose="020B0606030504020204" pitchFamily="34" charset="0"/>
                <a:cs typeface="Open Sans" panose="020B0606030504020204" pitchFamily="34" charset="0"/>
              </a:rPr>
              <a:t>resulted</a:t>
            </a:r>
            <a:r>
              <a:rPr sz="2000" spc="-9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in</a:t>
            </a:r>
            <a:r>
              <a:rPr sz="2000" spc="-6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a major</a:t>
            </a:r>
            <a:r>
              <a:rPr sz="2000" spc="-10">
                <a:latin typeface="Open Sans" panose="020B0606030504020204" pitchFamily="34" charset="0"/>
                <a:ea typeface="Open Sans" panose="020B0606030504020204" pitchFamily="34" charset="0"/>
                <a:cs typeface="Open Sans" panose="020B0606030504020204" pitchFamily="34" charset="0"/>
              </a:rPr>
              <a:t> disaster </a:t>
            </a:r>
            <a:r>
              <a:rPr sz="2000">
                <a:latin typeface="Open Sans" panose="020B0606030504020204" pitchFamily="34" charset="0"/>
                <a:ea typeface="Open Sans" panose="020B0606030504020204" pitchFamily="34" charset="0"/>
                <a:cs typeface="Open Sans" panose="020B0606030504020204" pitchFamily="34" charset="0"/>
              </a:rPr>
              <a:t>declarations,</a:t>
            </a:r>
            <a:r>
              <a:rPr sz="2000" spc="-3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which</a:t>
            </a:r>
            <a:r>
              <a:rPr sz="2000" spc="-7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qualified</a:t>
            </a:r>
            <a:r>
              <a:rPr sz="2000" spc="-4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the state</a:t>
            </a:r>
            <a:r>
              <a:rPr sz="2000" spc="-7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of</a:t>
            </a:r>
            <a:r>
              <a:rPr sz="2000" spc="-40">
                <a:latin typeface="Open Sans" panose="020B0606030504020204" pitchFamily="34" charset="0"/>
                <a:ea typeface="Open Sans" panose="020B0606030504020204" pitchFamily="34" charset="0"/>
                <a:cs typeface="Open Sans" panose="020B0606030504020204" pitchFamily="34" charset="0"/>
              </a:rPr>
              <a:t> </a:t>
            </a:r>
            <a:r>
              <a:rPr lang="en-US" sz="2000" spc="-40">
                <a:latin typeface="Open Sans" panose="020B0606030504020204" pitchFamily="34" charset="0"/>
                <a:ea typeface="Open Sans" panose="020B0606030504020204" pitchFamily="34" charset="0"/>
                <a:cs typeface="Open Sans" panose="020B0606030504020204" pitchFamily="34" charset="0"/>
              </a:rPr>
              <a:t>Arkansas </a:t>
            </a:r>
            <a:r>
              <a:rPr sz="2000" spc="-25">
                <a:latin typeface="Open Sans" panose="020B0606030504020204" pitchFamily="34" charset="0"/>
                <a:ea typeface="Open Sans" panose="020B0606030504020204" pitchFamily="34" charset="0"/>
                <a:cs typeface="Open Sans" panose="020B0606030504020204" pitchFamily="34" charset="0"/>
              </a:rPr>
              <a:t>to </a:t>
            </a:r>
            <a:r>
              <a:rPr sz="2000">
                <a:latin typeface="Open Sans" panose="020B0606030504020204" pitchFamily="34" charset="0"/>
                <a:ea typeface="Open Sans" panose="020B0606030504020204" pitchFamily="34" charset="0"/>
                <a:cs typeface="Open Sans" panose="020B0606030504020204" pitchFamily="34" charset="0"/>
              </a:rPr>
              <a:t>receive</a:t>
            </a:r>
            <a:r>
              <a:rPr sz="2000" spc="15">
                <a:latin typeface="Open Sans" panose="020B0606030504020204" pitchFamily="34" charset="0"/>
                <a:ea typeface="Open Sans" panose="020B0606030504020204" pitchFamily="34" charset="0"/>
                <a:cs typeface="Open Sans" panose="020B0606030504020204" pitchFamily="34" charset="0"/>
              </a:rPr>
              <a:t> </a:t>
            </a:r>
            <a:r>
              <a:rPr sz="2000" spc="-20">
                <a:latin typeface="Open Sans" panose="020B0606030504020204" pitchFamily="34" charset="0"/>
                <a:ea typeface="Open Sans" panose="020B0606030504020204" pitchFamily="34" charset="0"/>
                <a:cs typeface="Open Sans" panose="020B0606030504020204" pitchFamily="34" charset="0"/>
              </a:rPr>
              <a:t>long-</a:t>
            </a:r>
            <a:r>
              <a:rPr sz="2000">
                <a:latin typeface="Open Sans" panose="020B0606030504020204" pitchFamily="34" charset="0"/>
                <a:ea typeface="Open Sans" panose="020B0606030504020204" pitchFamily="34" charset="0"/>
                <a:cs typeface="Open Sans" panose="020B0606030504020204" pitchFamily="34" charset="0"/>
              </a:rPr>
              <a:t>term</a:t>
            </a:r>
            <a:r>
              <a:rPr sz="2000" spc="-4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disaster</a:t>
            </a:r>
            <a:r>
              <a:rPr sz="2000" spc="-8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recovery</a:t>
            </a:r>
            <a:r>
              <a:rPr sz="2000" spc="-30">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funding</a:t>
            </a:r>
            <a:endParaRPr sz="2000">
              <a:latin typeface="Open Sans" panose="020B0606030504020204" pitchFamily="34" charset="0"/>
              <a:ea typeface="Open Sans" panose="020B0606030504020204" pitchFamily="34" charset="0"/>
              <a:cs typeface="Open Sans" panose="020B0606030504020204" pitchFamily="34" charset="0"/>
            </a:endParaRPr>
          </a:p>
          <a:p>
            <a:pPr marL="241300" marR="885190" indent="-229235">
              <a:lnSpc>
                <a:spcPct val="109500"/>
              </a:lnSpc>
              <a:spcBef>
                <a:spcPts val="600"/>
              </a:spcBef>
              <a:buFont typeface="Arial"/>
              <a:buChar char="•"/>
              <a:tabLst>
                <a:tab pos="241300" algn="l"/>
              </a:tabLst>
            </a:pPr>
            <a:r>
              <a:rPr sz="2000">
                <a:latin typeface="Open Sans" panose="020B0606030504020204" pitchFamily="34" charset="0"/>
                <a:ea typeface="Open Sans" panose="020B0606030504020204" pitchFamily="34" charset="0"/>
                <a:cs typeface="Open Sans" panose="020B0606030504020204" pitchFamily="34" charset="0"/>
              </a:rPr>
              <a:t>In</a:t>
            </a:r>
            <a:r>
              <a:rPr sz="2000" spc="-3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December</a:t>
            </a:r>
            <a:r>
              <a:rPr sz="2000" spc="-5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2024,</a:t>
            </a:r>
            <a:r>
              <a:rPr sz="2000" spc="-5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Congress</a:t>
            </a:r>
            <a:r>
              <a:rPr sz="2000" spc="-10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appropriated</a:t>
            </a:r>
            <a:r>
              <a:rPr sz="2000" spc="-6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$12</a:t>
            </a:r>
            <a:r>
              <a:rPr sz="2000" spc="-3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billion</a:t>
            </a:r>
            <a:r>
              <a:rPr sz="2000" spc="-95">
                <a:latin typeface="Open Sans" panose="020B0606030504020204" pitchFamily="34" charset="0"/>
                <a:ea typeface="Open Sans" panose="020B0606030504020204" pitchFamily="34" charset="0"/>
                <a:cs typeface="Open Sans" panose="020B0606030504020204" pitchFamily="34" charset="0"/>
              </a:rPr>
              <a:t> </a:t>
            </a:r>
            <a:r>
              <a:rPr sz="2000" spc="-25">
                <a:latin typeface="Open Sans" panose="020B0606030504020204" pitchFamily="34" charset="0"/>
                <a:ea typeface="Open Sans" panose="020B0606030504020204" pitchFamily="34" charset="0"/>
                <a:cs typeface="Open Sans" panose="020B0606030504020204" pitchFamily="34" charset="0"/>
              </a:rPr>
              <a:t>in </a:t>
            </a:r>
            <a:r>
              <a:rPr sz="2000">
                <a:latin typeface="Open Sans" panose="020B0606030504020204" pitchFamily="34" charset="0"/>
                <a:ea typeface="Open Sans" panose="020B0606030504020204" pitchFamily="34" charset="0"/>
                <a:cs typeface="Open Sans" panose="020B0606030504020204" pitchFamily="34" charset="0"/>
              </a:rPr>
              <a:t>Community</a:t>
            </a:r>
            <a:r>
              <a:rPr sz="2000" spc="-5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Development</a:t>
            </a:r>
            <a:r>
              <a:rPr sz="2000" spc="-1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Block</a:t>
            </a:r>
            <a:r>
              <a:rPr sz="2000" spc="-9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Grant</a:t>
            </a:r>
            <a:r>
              <a:rPr sz="2000" spc="-8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Disaster</a:t>
            </a:r>
            <a:r>
              <a:rPr sz="2000" spc="-105">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Recovery (CDBG-</a:t>
            </a:r>
            <a:r>
              <a:rPr sz="2000">
                <a:latin typeface="Open Sans" panose="020B0606030504020204" pitchFamily="34" charset="0"/>
                <a:ea typeface="Open Sans" panose="020B0606030504020204" pitchFamily="34" charset="0"/>
                <a:cs typeface="Open Sans" panose="020B0606030504020204" pitchFamily="34" charset="0"/>
              </a:rPr>
              <a:t>DR)</a:t>
            </a:r>
            <a:r>
              <a:rPr sz="2000" spc="-3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for</a:t>
            </a:r>
            <a:r>
              <a:rPr sz="2000" spc="-1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the</a:t>
            </a:r>
            <a:r>
              <a:rPr sz="2000" spc="1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2024</a:t>
            </a:r>
            <a:r>
              <a:rPr sz="2000" spc="-55">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disaster</a:t>
            </a:r>
            <a:endParaRPr sz="2000">
              <a:latin typeface="Open Sans" panose="020B0606030504020204" pitchFamily="34" charset="0"/>
              <a:ea typeface="Open Sans" panose="020B0606030504020204" pitchFamily="34" charset="0"/>
              <a:cs typeface="Open Sans" panose="020B0606030504020204" pitchFamily="34" charset="0"/>
            </a:endParaRPr>
          </a:p>
          <a:p>
            <a:pPr marL="241300" marR="5080" indent="-229235">
              <a:lnSpc>
                <a:spcPct val="109500"/>
              </a:lnSpc>
              <a:spcBef>
                <a:spcPts val="675"/>
              </a:spcBef>
              <a:buFont typeface="Arial"/>
              <a:buChar char="•"/>
              <a:tabLst>
                <a:tab pos="241300" algn="l"/>
                <a:tab pos="5735320" algn="l"/>
              </a:tabLst>
            </a:pPr>
            <a:r>
              <a:rPr sz="2000">
                <a:latin typeface="Open Sans" panose="020B0606030504020204" pitchFamily="34" charset="0"/>
                <a:ea typeface="Open Sans" panose="020B0606030504020204" pitchFamily="34" charset="0"/>
                <a:cs typeface="Open Sans" panose="020B0606030504020204" pitchFamily="34" charset="0"/>
              </a:rPr>
              <a:t>In</a:t>
            </a:r>
            <a:r>
              <a:rPr sz="2000" spc="1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January</a:t>
            </a:r>
            <a:r>
              <a:rPr sz="2000" spc="-2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2025,</a:t>
            </a:r>
            <a:r>
              <a:rPr sz="2000" spc="42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the</a:t>
            </a:r>
            <a:r>
              <a:rPr sz="2000" spc="-5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U.S.</a:t>
            </a:r>
            <a:r>
              <a:rPr sz="2000" spc="-4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Department</a:t>
            </a:r>
            <a:r>
              <a:rPr sz="2000" spc="1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of</a:t>
            </a:r>
            <a:r>
              <a:rPr sz="2000" spc="-9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Housing</a:t>
            </a:r>
            <a:r>
              <a:rPr sz="2000" spc="-8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and</a:t>
            </a:r>
            <a:r>
              <a:rPr sz="2000" spc="-20">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Urban </a:t>
            </a:r>
            <a:r>
              <a:rPr sz="2000">
                <a:latin typeface="Open Sans" panose="020B0606030504020204" pitchFamily="34" charset="0"/>
                <a:ea typeface="Open Sans" panose="020B0606030504020204" pitchFamily="34" charset="0"/>
                <a:cs typeface="Open Sans" panose="020B0606030504020204" pitchFamily="34" charset="0"/>
              </a:rPr>
              <a:t>Development</a:t>
            </a:r>
            <a:r>
              <a:rPr sz="2000" spc="-7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(HUD)</a:t>
            </a:r>
            <a:r>
              <a:rPr sz="2000" spc="-3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allocated</a:t>
            </a:r>
            <a:r>
              <a:rPr sz="2000" spc="-10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funds</a:t>
            </a:r>
            <a:r>
              <a:rPr sz="2000" spc="-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for</a:t>
            </a:r>
            <a:r>
              <a:rPr sz="2000" spc="-2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states</a:t>
            </a:r>
            <a:r>
              <a:rPr sz="2000" spc="-7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and</a:t>
            </a:r>
            <a:r>
              <a:rPr sz="2000" spc="-35">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communities </a:t>
            </a:r>
            <a:r>
              <a:rPr sz="2000">
                <a:latin typeface="Open Sans" panose="020B0606030504020204" pitchFamily="34" charset="0"/>
                <a:ea typeface="Open Sans" panose="020B0606030504020204" pitchFamily="34" charset="0"/>
                <a:cs typeface="Open Sans" panose="020B0606030504020204" pitchFamily="34" charset="0"/>
              </a:rPr>
              <a:t>that</a:t>
            </a:r>
            <a:r>
              <a:rPr sz="2000" spc="5">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experienced</a:t>
            </a:r>
            <a:r>
              <a:rPr sz="2000" spc="-10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disasters</a:t>
            </a:r>
            <a:r>
              <a:rPr sz="2000" spc="-6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in</a:t>
            </a:r>
            <a:r>
              <a:rPr sz="2000" spc="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2023</a:t>
            </a:r>
            <a:r>
              <a:rPr sz="2000" spc="-2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and</a:t>
            </a:r>
            <a:r>
              <a:rPr sz="2000" spc="-25">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2024.</a:t>
            </a:r>
            <a:r>
              <a:rPr lang="en-US" sz="2000" spc="-10">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Arkansas </a:t>
            </a:r>
            <a:r>
              <a:rPr sz="2000">
                <a:latin typeface="Open Sans" panose="020B0606030504020204" pitchFamily="34" charset="0"/>
                <a:ea typeface="Open Sans" panose="020B0606030504020204" pitchFamily="34" charset="0"/>
                <a:cs typeface="Open Sans" panose="020B0606030504020204" pitchFamily="34" charset="0"/>
              </a:rPr>
              <a:t>received</a:t>
            </a:r>
            <a:r>
              <a:rPr sz="2000" spc="-90">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a:t>
            </a:r>
            <a:r>
              <a:rPr lang="en-US" sz="2000" spc="-10">
                <a:latin typeface="Open Sans" panose="020B0606030504020204" pitchFamily="34" charset="0"/>
                <a:ea typeface="Open Sans" panose="020B0606030504020204" pitchFamily="34" charset="0"/>
                <a:cs typeface="Open Sans" panose="020B0606030504020204" pitchFamily="34" charset="0"/>
              </a:rPr>
              <a:t>59,048,000</a:t>
            </a:r>
            <a:r>
              <a:rPr sz="2000" spc="-10">
                <a:latin typeface="Open Sans" panose="020B0606030504020204" pitchFamily="34" charset="0"/>
                <a:ea typeface="Open Sans" panose="020B0606030504020204" pitchFamily="34" charset="0"/>
                <a:cs typeface="Open Sans" panose="020B0606030504020204" pitchFamily="34" charset="0"/>
              </a:rPr>
              <a:t>.</a:t>
            </a:r>
            <a:endParaRPr sz="2000">
              <a:latin typeface="Open Sans" panose="020B0606030504020204" pitchFamily="34" charset="0"/>
              <a:ea typeface="Open Sans" panose="020B0606030504020204" pitchFamily="34" charset="0"/>
              <a:cs typeface="Open Sans" panose="020B0606030504020204" pitchFamily="34" charset="0"/>
            </a:endParaRPr>
          </a:p>
          <a:p>
            <a:pPr marL="241300" marR="673100" indent="-229235">
              <a:lnSpc>
                <a:spcPct val="111100"/>
              </a:lnSpc>
              <a:spcBef>
                <a:spcPts val="560"/>
              </a:spcBef>
              <a:buFont typeface="Arial"/>
              <a:buChar char="•"/>
              <a:tabLst>
                <a:tab pos="241300" algn="l"/>
              </a:tabLst>
            </a:pPr>
            <a:r>
              <a:rPr sz="2000" spc="-10">
                <a:latin typeface="Open Sans" panose="020B0606030504020204" pitchFamily="34" charset="0"/>
                <a:ea typeface="Open Sans" panose="020B0606030504020204" pitchFamily="34" charset="0"/>
                <a:cs typeface="Open Sans" panose="020B0606030504020204" pitchFamily="34" charset="0"/>
              </a:rPr>
              <a:t>CDBG-</a:t>
            </a:r>
            <a:r>
              <a:rPr sz="2000">
                <a:latin typeface="Open Sans" panose="020B0606030504020204" pitchFamily="34" charset="0"/>
                <a:ea typeface="Open Sans" panose="020B0606030504020204" pitchFamily="34" charset="0"/>
                <a:cs typeface="Open Sans" panose="020B0606030504020204" pitchFamily="34" charset="0"/>
              </a:rPr>
              <a:t>DR</a:t>
            </a:r>
            <a:r>
              <a:rPr sz="2000" spc="-7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funds</a:t>
            </a:r>
            <a:r>
              <a:rPr sz="2000" spc="-3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will</a:t>
            </a:r>
            <a:r>
              <a:rPr sz="2000" spc="1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aid</a:t>
            </a:r>
            <a:r>
              <a:rPr sz="2000" spc="15">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Arkansas </a:t>
            </a:r>
            <a:r>
              <a:rPr sz="2000">
                <a:latin typeface="Open Sans" panose="020B0606030504020204" pitchFamily="34" charset="0"/>
                <a:ea typeface="Open Sans" panose="020B0606030504020204" pitchFamily="34" charset="0"/>
                <a:cs typeface="Open Sans" panose="020B0606030504020204" pitchFamily="34" charset="0"/>
              </a:rPr>
              <a:t>in</a:t>
            </a:r>
            <a:r>
              <a:rPr sz="2000" spc="-3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recovery</a:t>
            </a:r>
            <a:r>
              <a:rPr sz="2000" spc="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from</a:t>
            </a:r>
            <a:r>
              <a:rPr sz="2000" spc="-85">
                <a:latin typeface="Open Sans" panose="020B0606030504020204" pitchFamily="34" charset="0"/>
                <a:ea typeface="Open Sans" panose="020B0606030504020204" pitchFamily="34" charset="0"/>
                <a:cs typeface="Open Sans" panose="020B0606030504020204" pitchFamily="34" charset="0"/>
              </a:rPr>
              <a:t> </a:t>
            </a:r>
            <a:r>
              <a:rPr sz="2000" spc="-25">
                <a:latin typeface="Open Sans" panose="020B0606030504020204" pitchFamily="34" charset="0"/>
                <a:ea typeface="Open Sans" panose="020B0606030504020204" pitchFamily="34" charset="0"/>
                <a:cs typeface="Open Sans" panose="020B0606030504020204" pitchFamily="34" charset="0"/>
              </a:rPr>
              <a:t>the </a:t>
            </a:r>
            <a:r>
              <a:rPr sz="2000">
                <a:latin typeface="Open Sans" panose="020B0606030504020204" pitchFamily="34" charset="0"/>
                <a:ea typeface="Open Sans" panose="020B0606030504020204" pitchFamily="34" charset="0"/>
                <a:cs typeface="Open Sans" panose="020B0606030504020204" pitchFamily="34" charset="0"/>
              </a:rPr>
              <a:t>devastating</a:t>
            </a:r>
            <a:r>
              <a:rPr sz="2000" spc="-40">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tornados and severe storms of 2023 (</a:t>
            </a:r>
            <a:r>
              <a:rPr lang="en-US" sz="2000">
                <a:latin typeface="Open Sans" panose="020B0606030504020204" pitchFamily="34" charset="0"/>
                <a:ea typeface="Open Sans" panose="020B0606030504020204" pitchFamily="34" charset="0"/>
                <a:cs typeface="Open Sans" panose="020B0606030504020204" pitchFamily="34" charset="0"/>
                <a:hlinkClick r:id="rId4"/>
              </a:rPr>
              <a:t>DR 4698</a:t>
            </a:r>
            <a:r>
              <a:rPr lang="en-US" sz="2000">
                <a:latin typeface="Open Sans" panose="020B0606030504020204" pitchFamily="34" charset="0"/>
                <a:ea typeface="Open Sans" panose="020B0606030504020204" pitchFamily="34" charset="0"/>
                <a:cs typeface="Open Sans" panose="020B0606030504020204" pitchFamily="34" charset="0"/>
              </a:rPr>
              <a:t>) and 2024</a:t>
            </a:r>
            <a:r>
              <a:rPr lang="en-US" sz="2000" spc="-70">
                <a:latin typeface="Open Sans" panose="020B0606030504020204" pitchFamily="34" charset="0"/>
                <a:ea typeface="Open Sans" panose="020B0606030504020204" pitchFamily="34" charset="0"/>
                <a:cs typeface="Open Sans" panose="020B0606030504020204" pitchFamily="34" charset="0"/>
              </a:rPr>
              <a:t> (</a:t>
            </a:r>
            <a:r>
              <a:rPr lang="en-US" sz="2000" spc="-70">
                <a:latin typeface="Open Sans" panose="020B0606030504020204" pitchFamily="34" charset="0"/>
                <a:ea typeface="Open Sans" panose="020B0606030504020204" pitchFamily="34" charset="0"/>
                <a:cs typeface="Open Sans" panose="020B0606030504020204" pitchFamily="34" charset="0"/>
                <a:hlinkClick r:id="rId5"/>
              </a:rPr>
              <a:t>DR 4788</a:t>
            </a:r>
            <a:r>
              <a:rPr lang="en-US" sz="2000" spc="-7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and</a:t>
            </a:r>
            <a:r>
              <a:rPr sz="2000" spc="-4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strengthen</a:t>
            </a:r>
            <a:r>
              <a:rPr sz="2000" spc="-10">
                <a:latin typeface="Open Sans" panose="020B0606030504020204" pitchFamily="34" charset="0"/>
                <a:ea typeface="Open Sans" panose="020B0606030504020204" pitchFamily="34" charset="0"/>
                <a:cs typeface="Open Sans" panose="020B0606030504020204" pitchFamily="34" charset="0"/>
              </a:rPr>
              <a:t> impacted </a:t>
            </a:r>
            <a:r>
              <a:rPr sz="2000">
                <a:latin typeface="Open Sans" panose="020B0606030504020204" pitchFamily="34" charset="0"/>
                <a:ea typeface="Open Sans" panose="020B0606030504020204" pitchFamily="34" charset="0"/>
                <a:cs typeface="Open Sans" panose="020B0606030504020204" pitchFamily="34" charset="0"/>
              </a:rPr>
              <a:t>communities</a:t>
            </a:r>
            <a:r>
              <a:rPr sz="2000" spc="-6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to</a:t>
            </a:r>
            <a:r>
              <a:rPr sz="2000" spc="-2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help</a:t>
            </a:r>
            <a:r>
              <a:rPr sz="2000" spc="-9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mitigate</a:t>
            </a:r>
            <a:r>
              <a:rPr sz="2000" spc="-45">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impacts</a:t>
            </a:r>
            <a:r>
              <a:rPr sz="2000" spc="-6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in</a:t>
            </a:r>
            <a:r>
              <a:rPr sz="2000" spc="20">
                <a:latin typeface="Open Sans" panose="020B0606030504020204" pitchFamily="34" charset="0"/>
                <a:ea typeface="Open Sans" panose="020B0606030504020204" pitchFamily="34" charset="0"/>
                <a:cs typeface="Open Sans" panose="020B0606030504020204" pitchFamily="34" charset="0"/>
              </a:rPr>
              <a:t> </a:t>
            </a:r>
            <a:r>
              <a:rPr sz="2000">
                <a:latin typeface="Open Sans" panose="020B0606030504020204" pitchFamily="34" charset="0"/>
                <a:ea typeface="Open Sans" panose="020B0606030504020204" pitchFamily="34" charset="0"/>
                <a:cs typeface="Open Sans" panose="020B0606030504020204" pitchFamily="34" charset="0"/>
              </a:rPr>
              <a:t>future</a:t>
            </a:r>
            <a:r>
              <a:rPr sz="2000" spc="-50">
                <a:latin typeface="Open Sans" panose="020B0606030504020204" pitchFamily="34" charset="0"/>
                <a:ea typeface="Open Sans" panose="020B0606030504020204" pitchFamily="34" charset="0"/>
                <a:cs typeface="Open Sans" panose="020B0606030504020204" pitchFamily="34" charset="0"/>
              </a:rPr>
              <a:t> </a:t>
            </a:r>
            <a:r>
              <a:rPr sz="2000" spc="-10">
                <a:latin typeface="Open Sans" panose="020B0606030504020204" pitchFamily="34" charset="0"/>
                <a:ea typeface="Open Sans" panose="020B0606030504020204" pitchFamily="34" charset="0"/>
                <a:cs typeface="Open Sans" panose="020B0606030504020204" pitchFamily="34" charset="0"/>
              </a:rPr>
              <a:t>disasters.</a:t>
            </a:r>
            <a:endParaRPr sz="200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6A8DD493-D69F-1249-3C44-C2ACCEDEBF3C}"/>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67860BF-FAE9-7876-371E-57E5385826D0}"/>
              </a:ext>
            </a:extLst>
          </p:cNvPr>
          <p:cNvSpPr/>
          <p:nvPr/>
        </p:nvSpPr>
        <p:spPr>
          <a:xfrm>
            <a:off x="10896600" y="5562600"/>
            <a:ext cx="3733800" cy="990600"/>
          </a:xfrm>
          <a:prstGeom prst="rect">
            <a:avLst/>
          </a:prstGeom>
          <a:solidFill>
            <a:srgbClr val="0A78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spc="-1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b="1" spc="-10">
                <a:solidFill>
                  <a:schemeClr val="bg1"/>
                </a:solidFill>
                <a:latin typeface="Open Sans" panose="020B0606030504020204" pitchFamily="34" charset="0"/>
                <a:ea typeface="Open Sans" panose="020B0606030504020204" pitchFamily="34" charset="0"/>
                <a:cs typeface="Open Sans" panose="020B0606030504020204" pitchFamily="34" charset="0"/>
              </a:rPr>
              <a:t>59,048,000</a:t>
            </a:r>
            <a:r>
              <a:rPr lang="en-US" sz="1800" b="1" spc="-1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800" b="0" spc="-10">
                <a:solidFill>
                  <a:schemeClr val="bg1"/>
                </a:solidFill>
                <a:latin typeface="Open Sans" panose="020B0606030504020204" pitchFamily="34" charset="0"/>
                <a:ea typeface="Open Sans" panose="020B0606030504020204" pitchFamily="34" charset="0"/>
                <a:cs typeface="Open Sans" panose="020B0606030504020204" pitchFamily="34" charset="0"/>
              </a:rPr>
              <a:t>CDBG-</a:t>
            </a:r>
            <a:r>
              <a:rPr lang="en-US" sz="1800" b="0">
                <a:solidFill>
                  <a:schemeClr val="bg1"/>
                </a:solidFill>
                <a:latin typeface="Open Sans" panose="020B0606030504020204" pitchFamily="34" charset="0"/>
                <a:ea typeface="Open Sans" panose="020B0606030504020204" pitchFamily="34" charset="0"/>
                <a:cs typeface="Open Sans" panose="020B0606030504020204" pitchFamily="34" charset="0"/>
              </a:rPr>
              <a:t>DR</a:t>
            </a:r>
            <a:r>
              <a:rPr lang="en-US" sz="1800" b="0" spc="-3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800" b="0">
                <a:solidFill>
                  <a:schemeClr val="bg1"/>
                </a:solidFill>
                <a:latin typeface="Open Sans" panose="020B0606030504020204" pitchFamily="34" charset="0"/>
                <a:ea typeface="Open Sans" panose="020B0606030504020204" pitchFamily="34" charset="0"/>
                <a:cs typeface="Open Sans" panose="020B0606030504020204" pitchFamily="34" charset="0"/>
              </a:rPr>
              <a:t>Funds</a:t>
            </a:r>
            <a:r>
              <a:rPr lang="en-US" sz="1800" b="0" spc="-1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800" b="0">
                <a:solidFill>
                  <a:schemeClr val="bg1"/>
                </a:solidFill>
                <a:latin typeface="Open Sans" panose="020B0606030504020204" pitchFamily="34" charset="0"/>
                <a:ea typeface="Open Sans" panose="020B0606030504020204" pitchFamily="34" charset="0"/>
                <a:cs typeface="Open Sans" panose="020B0606030504020204" pitchFamily="34" charset="0"/>
              </a:rPr>
              <a:t>Allocated</a:t>
            </a:r>
            <a:r>
              <a:rPr lang="en-US" sz="1800" b="0" spc="-8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800" b="0" spc="-25">
                <a:solidFill>
                  <a:schemeClr val="bg1"/>
                </a:solidFill>
                <a:latin typeface="Open Sans" panose="020B0606030504020204" pitchFamily="34" charset="0"/>
                <a:ea typeface="Open Sans" panose="020B0606030504020204" pitchFamily="34" charset="0"/>
                <a:cs typeface="Open Sans" panose="020B0606030504020204" pitchFamily="34" charset="0"/>
              </a:rPr>
              <a:t>to </a:t>
            </a:r>
            <a:r>
              <a:rPr lang="en-US" spc="-25">
                <a:solidFill>
                  <a:schemeClr val="bg1"/>
                </a:solidFill>
                <a:latin typeface="Open Sans" panose="020B0606030504020204" pitchFamily="34" charset="0"/>
                <a:ea typeface="Open Sans" panose="020B0606030504020204" pitchFamily="34" charset="0"/>
                <a:cs typeface="Open Sans" panose="020B0606030504020204" pitchFamily="34" charset="0"/>
              </a:rPr>
              <a:t>Arkansas</a:t>
            </a:r>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2912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object 2">
            <a:extLst>
              <a:ext uri="{FF2B5EF4-FFF2-40B4-BE49-F238E27FC236}">
                <a16:creationId xmlns:a16="http://schemas.microsoft.com/office/drawing/2014/main" id="{50E8177A-91E3-301A-1698-C2BAF38661F3}"/>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343399"/>
          </a:solidFill>
        </p:spPr>
        <p:txBody>
          <a:bodyPr wrap="square" lIns="0" tIns="0" rIns="0" bIns="0" rtlCol="0"/>
          <a:lstStyle/>
          <a:p>
            <a:endParaRPr/>
          </a:p>
        </p:txBody>
      </p:sp>
      <p:cxnSp>
        <p:nvCxnSpPr>
          <p:cNvPr id="45" name="Straight Connector 44">
            <a:extLst>
              <a:ext uri="{FF2B5EF4-FFF2-40B4-BE49-F238E27FC236}">
                <a16:creationId xmlns:a16="http://schemas.microsoft.com/office/drawing/2014/main" id="{DBB65CF3-BE34-20CE-AD19-79B8E0064E10}"/>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3" name="object 3"/>
          <p:cNvSpPr txBox="1">
            <a:spLocks noGrp="1"/>
          </p:cNvSpPr>
          <p:nvPr>
            <p:ph type="title" idx="4294967295"/>
          </p:nvPr>
        </p:nvSpPr>
        <p:spPr>
          <a:xfrm>
            <a:off x="1020416" y="426440"/>
            <a:ext cx="13052425" cy="443711"/>
          </a:xfrm>
          <a:prstGeom prst="rect">
            <a:avLst/>
          </a:prstGeom>
        </p:spPr>
        <p:txBody>
          <a:bodyPr vert="horz" wrap="square" lIns="0" tIns="12700" rIns="0" bIns="0" rtlCol="0">
            <a:spAutoFit/>
          </a:bodyPr>
          <a:lstStyle/>
          <a:p>
            <a:pPr marL="24130">
              <a:lnSpc>
                <a:spcPct val="100000"/>
              </a:lnSpc>
              <a:spcBef>
                <a:spcPts val="100"/>
              </a:spcBef>
            </a:pPr>
            <a:r>
              <a:rPr sz="2800" spc="-25">
                <a:latin typeface="Open Sans" panose="020B0606030504020204" pitchFamily="34" charset="0"/>
                <a:ea typeface="Open Sans" panose="020B0606030504020204" pitchFamily="34" charset="0"/>
                <a:cs typeface="Open Sans" panose="020B0606030504020204" pitchFamily="34" charset="0"/>
              </a:rPr>
              <a:t>What</a:t>
            </a:r>
            <a:r>
              <a:rPr sz="2800" spc="-155">
                <a:latin typeface="Open Sans" panose="020B0606030504020204" pitchFamily="34" charset="0"/>
                <a:ea typeface="Open Sans" panose="020B0606030504020204" pitchFamily="34" charset="0"/>
                <a:cs typeface="Open Sans" panose="020B0606030504020204" pitchFamily="34" charset="0"/>
              </a:rPr>
              <a:t> </a:t>
            </a:r>
            <a:r>
              <a:rPr sz="2800">
                <a:latin typeface="Open Sans" panose="020B0606030504020204" pitchFamily="34" charset="0"/>
                <a:ea typeface="Open Sans" panose="020B0606030504020204" pitchFamily="34" charset="0"/>
                <a:cs typeface="Open Sans" panose="020B0606030504020204" pitchFamily="34" charset="0"/>
              </a:rPr>
              <a:t>is</a:t>
            </a:r>
            <a:r>
              <a:rPr sz="2800" spc="-90">
                <a:latin typeface="Open Sans" panose="020B0606030504020204" pitchFamily="34" charset="0"/>
                <a:ea typeface="Open Sans" panose="020B0606030504020204" pitchFamily="34" charset="0"/>
                <a:cs typeface="Open Sans" panose="020B0606030504020204" pitchFamily="34" charset="0"/>
              </a:rPr>
              <a:t> </a:t>
            </a:r>
            <a:r>
              <a:rPr sz="2800" spc="-20">
                <a:latin typeface="Open Sans" panose="020B0606030504020204" pitchFamily="34" charset="0"/>
                <a:ea typeface="Open Sans" panose="020B0606030504020204" pitchFamily="34" charset="0"/>
                <a:cs typeface="Open Sans" panose="020B0606030504020204" pitchFamily="34" charset="0"/>
              </a:rPr>
              <a:t>the</a:t>
            </a:r>
            <a:r>
              <a:rPr sz="2800" spc="-150">
                <a:latin typeface="Open Sans" panose="020B0606030504020204" pitchFamily="34" charset="0"/>
                <a:ea typeface="Open Sans" panose="020B0606030504020204" pitchFamily="34" charset="0"/>
                <a:cs typeface="Open Sans" panose="020B0606030504020204" pitchFamily="34" charset="0"/>
              </a:rPr>
              <a:t> </a:t>
            </a:r>
            <a:r>
              <a:rPr sz="2800" spc="-35">
                <a:latin typeface="Open Sans" panose="020B0606030504020204" pitchFamily="34" charset="0"/>
                <a:ea typeface="Open Sans" panose="020B0606030504020204" pitchFamily="34" charset="0"/>
                <a:cs typeface="Open Sans" panose="020B0606030504020204" pitchFamily="34" charset="0"/>
              </a:rPr>
              <a:t>Community</a:t>
            </a:r>
            <a:r>
              <a:rPr sz="2800" spc="-140">
                <a:latin typeface="Open Sans" panose="020B0606030504020204" pitchFamily="34" charset="0"/>
                <a:ea typeface="Open Sans" panose="020B0606030504020204" pitchFamily="34" charset="0"/>
                <a:cs typeface="Open Sans" panose="020B0606030504020204" pitchFamily="34" charset="0"/>
              </a:rPr>
              <a:t> </a:t>
            </a:r>
            <a:r>
              <a:rPr sz="2800" spc="-45">
                <a:latin typeface="Open Sans" panose="020B0606030504020204" pitchFamily="34" charset="0"/>
                <a:ea typeface="Open Sans" panose="020B0606030504020204" pitchFamily="34" charset="0"/>
                <a:cs typeface="Open Sans" panose="020B0606030504020204" pitchFamily="34" charset="0"/>
              </a:rPr>
              <a:t>Development</a:t>
            </a:r>
            <a:r>
              <a:rPr sz="2800" spc="-135">
                <a:latin typeface="Open Sans" panose="020B0606030504020204" pitchFamily="34" charset="0"/>
                <a:ea typeface="Open Sans" panose="020B0606030504020204" pitchFamily="34" charset="0"/>
                <a:cs typeface="Open Sans" panose="020B0606030504020204" pitchFamily="34" charset="0"/>
              </a:rPr>
              <a:t> </a:t>
            </a:r>
            <a:r>
              <a:rPr sz="2800" spc="-20">
                <a:latin typeface="Open Sans" panose="020B0606030504020204" pitchFamily="34" charset="0"/>
                <a:ea typeface="Open Sans" panose="020B0606030504020204" pitchFamily="34" charset="0"/>
                <a:cs typeface="Open Sans" panose="020B0606030504020204" pitchFamily="34" charset="0"/>
              </a:rPr>
              <a:t>Block</a:t>
            </a:r>
            <a:r>
              <a:rPr sz="2800" spc="-140">
                <a:latin typeface="Open Sans" panose="020B0606030504020204" pitchFamily="34" charset="0"/>
                <a:ea typeface="Open Sans" panose="020B0606030504020204" pitchFamily="34" charset="0"/>
                <a:cs typeface="Open Sans" panose="020B0606030504020204" pitchFamily="34" charset="0"/>
              </a:rPr>
              <a:t> </a:t>
            </a:r>
            <a:r>
              <a:rPr sz="2800" spc="-25">
                <a:latin typeface="Open Sans" panose="020B0606030504020204" pitchFamily="34" charset="0"/>
                <a:ea typeface="Open Sans" panose="020B0606030504020204" pitchFamily="34" charset="0"/>
                <a:cs typeface="Open Sans" panose="020B0606030504020204" pitchFamily="34" charset="0"/>
              </a:rPr>
              <a:t>Grant</a:t>
            </a:r>
            <a:r>
              <a:rPr sz="2800" spc="-110">
                <a:latin typeface="Open Sans" panose="020B0606030504020204" pitchFamily="34" charset="0"/>
                <a:ea typeface="Open Sans" panose="020B0606030504020204" pitchFamily="34" charset="0"/>
                <a:cs typeface="Open Sans" panose="020B0606030504020204" pitchFamily="34" charset="0"/>
              </a:rPr>
              <a:t> </a:t>
            </a:r>
            <a:r>
              <a:rPr sz="2800">
                <a:latin typeface="Open Sans" panose="020B0606030504020204" pitchFamily="34" charset="0"/>
                <a:ea typeface="Open Sans" panose="020B0606030504020204" pitchFamily="34" charset="0"/>
                <a:cs typeface="Open Sans" panose="020B0606030504020204" pitchFamily="34" charset="0"/>
              </a:rPr>
              <a:t>–</a:t>
            </a:r>
            <a:r>
              <a:rPr sz="2800" spc="-114">
                <a:latin typeface="Open Sans" panose="020B0606030504020204" pitchFamily="34" charset="0"/>
                <a:ea typeface="Open Sans" panose="020B0606030504020204" pitchFamily="34" charset="0"/>
                <a:cs typeface="Open Sans" panose="020B0606030504020204" pitchFamily="34" charset="0"/>
              </a:rPr>
              <a:t> </a:t>
            </a:r>
            <a:r>
              <a:rPr sz="2800" spc="-35">
                <a:latin typeface="Open Sans" panose="020B0606030504020204" pitchFamily="34" charset="0"/>
                <a:ea typeface="Open Sans" panose="020B0606030504020204" pitchFamily="34" charset="0"/>
                <a:cs typeface="Open Sans" panose="020B0606030504020204" pitchFamily="34" charset="0"/>
              </a:rPr>
              <a:t>Disaster</a:t>
            </a:r>
            <a:r>
              <a:rPr sz="2800" spc="-70">
                <a:latin typeface="Open Sans" panose="020B0606030504020204" pitchFamily="34" charset="0"/>
                <a:ea typeface="Open Sans" panose="020B0606030504020204" pitchFamily="34" charset="0"/>
                <a:cs typeface="Open Sans" panose="020B0606030504020204" pitchFamily="34" charset="0"/>
              </a:rPr>
              <a:t> </a:t>
            </a:r>
            <a:r>
              <a:rPr sz="2800" spc="-10">
                <a:latin typeface="Open Sans" panose="020B0606030504020204" pitchFamily="34" charset="0"/>
                <a:ea typeface="Open Sans" panose="020B0606030504020204" pitchFamily="34" charset="0"/>
                <a:cs typeface="Open Sans" panose="020B0606030504020204" pitchFamily="34" charset="0"/>
              </a:rPr>
              <a:t>Recovery?</a:t>
            </a:r>
          </a:p>
        </p:txBody>
      </p:sp>
      <p:sp>
        <p:nvSpPr>
          <p:cNvPr id="4" name="object 4"/>
          <p:cNvSpPr txBox="1"/>
          <p:nvPr/>
        </p:nvSpPr>
        <p:spPr>
          <a:xfrm>
            <a:off x="698310" y="1650889"/>
            <a:ext cx="12602845" cy="2822824"/>
          </a:xfrm>
          <a:prstGeom prst="rect">
            <a:avLst/>
          </a:prstGeom>
        </p:spPr>
        <p:txBody>
          <a:bodyPr vert="horz" wrap="square" lIns="0" tIns="127000" rIns="0" bIns="0" rtlCol="0">
            <a:spAutoFit/>
          </a:bodyPr>
          <a:lstStyle/>
          <a:p>
            <a:pPr marL="241300" indent="-228600">
              <a:lnSpc>
                <a:spcPct val="100000"/>
              </a:lnSpc>
              <a:spcBef>
                <a:spcPts val="1000"/>
              </a:spcBef>
              <a:buFont typeface="Arial"/>
              <a:buChar char="•"/>
              <a:tabLst>
                <a:tab pos="241300" algn="l"/>
              </a:tabLst>
            </a:pPr>
            <a:r>
              <a:rPr spc="-10">
                <a:latin typeface="Open Sans" panose="020B0606030504020204" pitchFamily="34" charset="0"/>
                <a:ea typeface="Open Sans" panose="020B0606030504020204" pitchFamily="34" charset="0"/>
                <a:cs typeface="Open Sans" panose="020B0606030504020204" pitchFamily="34" charset="0"/>
              </a:rPr>
              <a:t>CDBG-</a:t>
            </a:r>
            <a:r>
              <a:rPr>
                <a:latin typeface="Open Sans" panose="020B0606030504020204" pitchFamily="34" charset="0"/>
                <a:ea typeface="Open Sans" panose="020B0606030504020204" pitchFamily="34" charset="0"/>
                <a:cs typeface="Open Sans" panose="020B0606030504020204" pitchFamily="34" charset="0"/>
              </a:rPr>
              <a:t>DR</a:t>
            </a:r>
            <a:r>
              <a:rPr spc="-8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funds</a:t>
            </a:r>
            <a:r>
              <a:rPr spc="-4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are</a:t>
            </a:r>
            <a:r>
              <a:rPr spc="-3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used</a:t>
            </a:r>
            <a:r>
              <a:rPr spc="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to</a:t>
            </a:r>
            <a:r>
              <a:rPr spc="-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help</a:t>
            </a:r>
            <a:r>
              <a:rPr spc="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the</a:t>
            </a:r>
            <a:r>
              <a:rPr spc="-3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most</a:t>
            </a:r>
            <a:r>
              <a:rPr spc="-4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impacted</a:t>
            </a:r>
            <a:r>
              <a:rPr spc="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and</a:t>
            </a:r>
            <a:r>
              <a:rPr spc="-7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distressed</a:t>
            </a:r>
            <a:r>
              <a:rPr spc="-7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areas</a:t>
            </a:r>
            <a:r>
              <a:rPr spc="30">
                <a:latin typeface="Open Sans" panose="020B0606030504020204" pitchFamily="34" charset="0"/>
                <a:ea typeface="Open Sans" panose="020B0606030504020204" pitchFamily="34" charset="0"/>
                <a:cs typeface="Open Sans" panose="020B0606030504020204" pitchFamily="34" charset="0"/>
              </a:rPr>
              <a:t> </a:t>
            </a:r>
            <a:r>
              <a:rPr spc="-10">
                <a:latin typeface="Open Sans" panose="020B0606030504020204" pitchFamily="34" charset="0"/>
                <a:ea typeface="Open Sans" panose="020B0606030504020204" pitchFamily="34" charset="0"/>
                <a:cs typeface="Open Sans" panose="020B0606030504020204" pitchFamily="34" charset="0"/>
              </a:rPr>
              <a:t>recover</a:t>
            </a:r>
            <a:endParaRPr>
              <a:latin typeface="Open Sans" panose="020B0606030504020204" pitchFamily="34" charset="0"/>
              <a:ea typeface="Open Sans" panose="020B0606030504020204" pitchFamily="34" charset="0"/>
              <a:cs typeface="Open Sans" panose="020B0606030504020204" pitchFamily="34" charset="0"/>
            </a:endParaRPr>
          </a:p>
          <a:p>
            <a:pPr marL="241300" lvl="2" indent="-228600">
              <a:spcBef>
                <a:spcPts val="905"/>
              </a:spcBef>
              <a:buFont typeface="Arial"/>
              <a:buChar char="•"/>
              <a:tabLst>
                <a:tab pos="241300" algn="l"/>
              </a:tabLst>
            </a:pPr>
            <a:r>
              <a:rPr>
                <a:latin typeface="Open Sans" panose="020B0606030504020204" pitchFamily="34" charset="0"/>
                <a:ea typeface="Open Sans" panose="020B0606030504020204" pitchFamily="34" charset="0"/>
                <a:cs typeface="Open Sans" panose="020B0606030504020204" pitchFamily="34" charset="0"/>
              </a:rPr>
              <a:t>Funds</a:t>
            </a:r>
            <a:r>
              <a:rPr spc="-6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are</a:t>
            </a:r>
            <a:r>
              <a:rPr spc="-5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used</a:t>
            </a:r>
            <a:r>
              <a:rPr spc="-2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to</a:t>
            </a:r>
            <a:r>
              <a:rPr spc="-2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support</a:t>
            </a:r>
            <a:r>
              <a:rPr spc="15">
                <a:latin typeface="Open Sans" panose="020B0606030504020204" pitchFamily="34" charset="0"/>
                <a:ea typeface="Open Sans" panose="020B0606030504020204" pitchFamily="34" charset="0"/>
                <a:cs typeface="Open Sans" panose="020B0606030504020204" pitchFamily="34" charset="0"/>
              </a:rPr>
              <a:t> </a:t>
            </a:r>
            <a:r>
              <a:rPr spc="-10">
                <a:latin typeface="Open Sans" panose="020B0606030504020204" pitchFamily="34" charset="0"/>
                <a:ea typeface="Open Sans" panose="020B0606030504020204" pitchFamily="34" charset="0"/>
                <a:cs typeface="Open Sans" panose="020B0606030504020204" pitchFamily="34" charset="0"/>
              </a:rPr>
              <a:t>long-</a:t>
            </a:r>
            <a:r>
              <a:rPr>
                <a:latin typeface="Open Sans" panose="020B0606030504020204" pitchFamily="34" charset="0"/>
                <a:ea typeface="Open Sans" panose="020B0606030504020204" pitchFamily="34" charset="0"/>
                <a:cs typeface="Open Sans" panose="020B0606030504020204" pitchFamily="34" charset="0"/>
              </a:rPr>
              <a:t>term</a:t>
            </a:r>
            <a:r>
              <a:rPr spc="-3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recovery</a:t>
            </a:r>
            <a:r>
              <a:rPr spc="-9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needs</a:t>
            </a:r>
            <a:r>
              <a:rPr spc="-5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that</a:t>
            </a:r>
            <a:r>
              <a:rPr spc="2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aren't</a:t>
            </a:r>
            <a:r>
              <a:rPr spc="1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fully</a:t>
            </a:r>
            <a:r>
              <a:rPr spc="-1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covered</a:t>
            </a:r>
            <a:r>
              <a:rPr spc="-9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by</a:t>
            </a:r>
            <a:r>
              <a:rPr spc="-2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insurance,</a:t>
            </a:r>
            <a:r>
              <a:rPr spc="-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other</a:t>
            </a:r>
            <a:r>
              <a:rPr spc="-10">
                <a:latin typeface="Open Sans" panose="020B0606030504020204" pitchFamily="34" charset="0"/>
                <a:ea typeface="Open Sans" panose="020B0606030504020204" pitchFamily="34" charset="0"/>
                <a:cs typeface="Open Sans" panose="020B0606030504020204" pitchFamily="34" charset="0"/>
              </a:rPr>
              <a:t> federal</a:t>
            </a:r>
            <a:endParaRPr>
              <a:latin typeface="Open Sans" panose="020B0606030504020204" pitchFamily="34" charset="0"/>
              <a:ea typeface="Open Sans" panose="020B0606030504020204" pitchFamily="34" charset="0"/>
              <a:cs typeface="Open Sans" panose="020B0606030504020204" pitchFamily="34" charset="0"/>
            </a:endParaRPr>
          </a:p>
          <a:p>
            <a:pPr marL="241300">
              <a:lnSpc>
                <a:spcPct val="100000"/>
              </a:lnSpc>
              <a:spcBef>
                <a:spcPts val="229"/>
              </a:spcBef>
            </a:pPr>
            <a:r>
              <a:rPr>
                <a:latin typeface="Open Sans" panose="020B0606030504020204" pitchFamily="34" charset="0"/>
                <a:ea typeface="Open Sans" panose="020B0606030504020204" pitchFamily="34" charset="0"/>
                <a:cs typeface="Open Sans" panose="020B0606030504020204" pitchFamily="34" charset="0"/>
              </a:rPr>
              <a:t>programs</a:t>
            </a:r>
            <a:r>
              <a:rPr spc="-5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(like</a:t>
            </a:r>
            <a:r>
              <a:rPr spc="-4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FEMA),</a:t>
            </a:r>
            <a:r>
              <a:rPr spc="-7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or</a:t>
            </a:r>
            <a:r>
              <a:rPr spc="5">
                <a:latin typeface="Open Sans" panose="020B0606030504020204" pitchFamily="34" charset="0"/>
                <a:ea typeface="Open Sans" panose="020B0606030504020204" pitchFamily="34" charset="0"/>
                <a:cs typeface="Open Sans" panose="020B0606030504020204" pitchFamily="34" charset="0"/>
              </a:rPr>
              <a:t> </a:t>
            </a:r>
            <a:r>
              <a:rPr spc="-10">
                <a:latin typeface="Open Sans" panose="020B0606030504020204" pitchFamily="34" charset="0"/>
                <a:ea typeface="Open Sans" panose="020B0606030504020204" pitchFamily="34" charset="0"/>
                <a:cs typeface="Open Sans" panose="020B0606030504020204" pitchFamily="34" charset="0"/>
              </a:rPr>
              <a:t>private/non-</a:t>
            </a:r>
            <a:r>
              <a:rPr>
                <a:latin typeface="Open Sans" panose="020B0606030504020204" pitchFamily="34" charset="0"/>
                <a:ea typeface="Open Sans" panose="020B0606030504020204" pitchFamily="34" charset="0"/>
                <a:cs typeface="Open Sans" panose="020B0606030504020204" pitchFamily="34" charset="0"/>
              </a:rPr>
              <a:t>profit</a:t>
            </a:r>
            <a:r>
              <a:rPr spc="25">
                <a:latin typeface="Open Sans" panose="020B0606030504020204" pitchFamily="34" charset="0"/>
                <a:ea typeface="Open Sans" panose="020B0606030504020204" pitchFamily="34" charset="0"/>
                <a:cs typeface="Open Sans" panose="020B0606030504020204" pitchFamily="34" charset="0"/>
              </a:rPr>
              <a:t> </a:t>
            </a:r>
            <a:r>
              <a:rPr spc="-10">
                <a:latin typeface="Open Sans" panose="020B0606030504020204" pitchFamily="34" charset="0"/>
                <a:ea typeface="Open Sans" panose="020B0606030504020204" pitchFamily="34" charset="0"/>
                <a:cs typeface="Open Sans" panose="020B0606030504020204" pitchFamily="34" charset="0"/>
              </a:rPr>
              <a:t>assistance.</a:t>
            </a:r>
            <a:endParaRPr>
              <a:latin typeface="Open Sans" panose="020B0606030504020204" pitchFamily="34" charset="0"/>
              <a:ea typeface="Open Sans" panose="020B0606030504020204" pitchFamily="34" charset="0"/>
              <a:cs typeface="Open Sans" panose="020B0606030504020204" pitchFamily="34" charset="0"/>
            </a:endParaRPr>
          </a:p>
          <a:p>
            <a:pPr marL="241300" marR="67310" indent="-229235">
              <a:lnSpc>
                <a:spcPct val="109500"/>
              </a:lnSpc>
              <a:spcBef>
                <a:spcPts val="600"/>
              </a:spcBef>
              <a:buFont typeface="Arial"/>
              <a:buChar char="•"/>
              <a:tabLst>
                <a:tab pos="241300" algn="l"/>
              </a:tabLst>
            </a:pPr>
            <a:r>
              <a:rPr spc="-10">
                <a:latin typeface="Open Sans" panose="020B0606030504020204" pitchFamily="34" charset="0"/>
                <a:ea typeface="Open Sans" panose="020B0606030504020204" pitchFamily="34" charset="0"/>
                <a:cs typeface="Open Sans" panose="020B0606030504020204" pitchFamily="34" charset="0"/>
              </a:rPr>
              <a:t>CDBG-</a:t>
            </a:r>
            <a:r>
              <a:rPr>
                <a:latin typeface="Open Sans" panose="020B0606030504020204" pitchFamily="34" charset="0"/>
                <a:ea typeface="Open Sans" panose="020B0606030504020204" pitchFamily="34" charset="0"/>
                <a:cs typeface="Open Sans" panose="020B0606030504020204" pitchFamily="34" charset="0"/>
              </a:rPr>
              <a:t>DR</a:t>
            </a:r>
            <a:r>
              <a:rPr spc="-9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is</a:t>
            </a:r>
            <a:r>
              <a:rPr lang="en-US">
                <a:latin typeface="Open Sans" panose="020B0606030504020204" pitchFamily="34" charset="0"/>
                <a:ea typeface="Open Sans" panose="020B0606030504020204" pitchFamily="34" charset="0"/>
                <a:cs typeface="Open Sans" panose="020B0606030504020204" pitchFamily="34" charset="0"/>
              </a:rPr>
              <a:t> a</a:t>
            </a:r>
            <a:r>
              <a:rPr spc="-4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flexible</a:t>
            </a:r>
            <a:r>
              <a:rPr lang="en-US">
                <a:latin typeface="Open Sans" panose="020B0606030504020204" pitchFamily="34" charset="0"/>
                <a:ea typeface="Open Sans" panose="020B0606030504020204" pitchFamily="34" charset="0"/>
                <a:cs typeface="Open Sans" panose="020B0606030504020204" pitchFamily="34" charset="0"/>
              </a:rPr>
              <a:t> source of recovery funding that can be used for infrastructure, housing, economic revitalization, and other areas where there is still an unmet recovery need.</a:t>
            </a:r>
            <a:endParaRPr>
              <a:latin typeface="Open Sans" panose="020B0606030504020204" pitchFamily="34" charset="0"/>
              <a:ea typeface="Open Sans" panose="020B0606030504020204" pitchFamily="34" charset="0"/>
              <a:cs typeface="Open Sans" panose="020B0606030504020204" pitchFamily="34" charset="0"/>
            </a:endParaRPr>
          </a:p>
          <a:p>
            <a:pPr marL="241300" indent="-228600">
              <a:lnSpc>
                <a:spcPct val="100000"/>
              </a:lnSpc>
              <a:spcBef>
                <a:spcPts val="830"/>
              </a:spcBef>
              <a:buFont typeface="Arial"/>
              <a:buChar char="•"/>
              <a:tabLst>
                <a:tab pos="241300" algn="l"/>
              </a:tabLst>
            </a:pPr>
            <a:r>
              <a:rPr>
                <a:latin typeface="Open Sans" panose="020B0606030504020204" pitchFamily="34" charset="0"/>
                <a:ea typeface="Open Sans" panose="020B0606030504020204" pitchFamily="34" charset="0"/>
                <a:cs typeface="Open Sans" panose="020B0606030504020204" pitchFamily="34" charset="0"/>
              </a:rPr>
              <a:t>The </a:t>
            </a:r>
            <a:r>
              <a:rPr lang="en-US">
                <a:latin typeface="Open Sans" panose="020B0606030504020204" pitchFamily="34" charset="0"/>
                <a:ea typeface="Open Sans" panose="020B0606030504020204" pitchFamily="34" charset="0"/>
                <a:cs typeface="Open Sans" panose="020B0606030504020204" pitchFamily="34" charset="0"/>
              </a:rPr>
              <a:t>Arkansas Development Finance Authority </a:t>
            </a:r>
            <a:r>
              <a:rPr>
                <a:latin typeface="Open Sans" panose="020B0606030504020204" pitchFamily="34" charset="0"/>
                <a:ea typeface="Open Sans" panose="020B0606030504020204" pitchFamily="34" charset="0"/>
                <a:cs typeface="Open Sans" panose="020B0606030504020204" pitchFamily="34" charset="0"/>
              </a:rPr>
              <a:t>(</a:t>
            </a:r>
            <a:r>
              <a:rPr lang="en-US">
                <a:latin typeface="Open Sans" panose="020B0606030504020204" pitchFamily="34" charset="0"/>
                <a:ea typeface="Open Sans" panose="020B0606030504020204" pitchFamily="34" charset="0"/>
                <a:cs typeface="Open Sans" panose="020B0606030504020204" pitchFamily="34" charset="0"/>
              </a:rPr>
              <a:t>ADFA</a:t>
            </a:r>
            <a:r>
              <a:rPr>
                <a:latin typeface="Open Sans" panose="020B0606030504020204" pitchFamily="34" charset="0"/>
                <a:ea typeface="Open Sans" panose="020B0606030504020204" pitchFamily="34" charset="0"/>
                <a:cs typeface="Open Sans" panose="020B0606030504020204" pitchFamily="34" charset="0"/>
              </a:rPr>
              <a:t>)</a:t>
            </a:r>
            <a:r>
              <a:rPr spc="-4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is</a:t>
            </a:r>
            <a:r>
              <a:rPr spc="-7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the</a:t>
            </a:r>
            <a:r>
              <a:rPr spc="-6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lead</a:t>
            </a:r>
            <a:r>
              <a:rPr spc="-3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agency</a:t>
            </a:r>
            <a:r>
              <a:rPr spc="-4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(grantee)</a:t>
            </a:r>
            <a:r>
              <a:rPr spc="-4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responsible</a:t>
            </a:r>
            <a:r>
              <a:rPr spc="5">
                <a:latin typeface="Open Sans" panose="020B0606030504020204" pitchFamily="34" charset="0"/>
                <a:ea typeface="Open Sans" panose="020B0606030504020204" pitchFamily="34" charset="0"/>
                <a:cs typeface="Open Sans" panose="020B0606030504020204" pitchFamily="34" charset="0"/>
              </a:rPr>
              <a:t> </a:t>
            </a:r>
            <a:r>
              <a:rPr spc="-25">
                <a:latin typeface="Open Sans" panose="020B0606030504020204" pitchFamily="34" charset="0"/>
                <a:ea typeface="Open Sans" panose="020B0606030504020204" pitchFamily="34" charset="0"/>
                <a:cs typeface="Open Sans" panose="020B0606030504020204" pitchFamily="34" charset="0"/>
              </a:rPr>
              <a:t>for</a:t>
            </a:r>
            <a:r>
              <a:rPr lang="en-US" spc="-2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managing</a:t>
            </a:r>
            <a:r>
              <a:rPr spc="-10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these</a:t>
            </a:r>
            <a:r>
              <a:rPr spc="5">
                <a:latin typeface="Open Sans" panose="020B0606030504020204" pitchFamily="34" charset="0"/>
                <a:ea typeface="Open Sans" panose="020B0606030504020204" pitchFamily="34" charset="0"/>
                <a:cs typeface="Open Sans" panose="020B0606030504020204" pitchFamily="34" charset="0"/>
              </a:rPr>
              <a:t> </a:t>
            </a:r>
            <a:r>
              <a:rPr spc="-10">
                <a:latin typeface="Open Sans" panose="020B0606030504020204" pitchFamily="34" charset="0"/>
                <a:ea typeface="Open Sans" panose="020B0606030504020204" pitchFamily="34" charset="0"/>
                <a:cs typeface="Open Sans" panose="020B0606030504020204" pitchFamily="34" charset="0"/>
              </a:rPr>
              <a:t>funds.</a:t>
            </a:r>
            <a:endParaRPr>
              <a:latin typeface="Open Sans" panose="020B0606030504020204" pitchFamily="34" charset="0"/>
              <a:ea typeface="Open Sans" panose="020B0606030504020204" pitchFamily="34" charset="0"/>
              <a:cs typeface="Open Sans" panose="020B0606030504020204" pitchFamily="34" charset="0"/>
            </a:endParaRPr>
          </a:p>
          <a:p>
            <a:pPr marL="241300" indent="-228600">
              <a:lnSpc>
                <a:spcPct val="100000"/>
              </a:lnSpc>
              <a:spcBef>
                <a:spcPts val="830"/>
              </a:spcBef>
              <a:buFont typeface="Arial"/>
              <a:buChar char="•"/>
              <a:tabLst>
                <a:tab pos="241300" algn="l"/>
              </a:tabLst>
            </a:pPr>
            <a:r>
              <a:rPr>
                <a:latin typeface="Open Sans" panose="020B0606030504020204" pitchFamily="34" charset="0"/>
                <a:ea typeface="Open Sans" panose="020B0606030504020204" pitchFamily="34" charset="0"/>
                <a:cs typeface="Open Sans" panose="020B0606030504020204" pitchFamily="34" charset="0"/>
              </a:rPr>
              <a:t>Grantees</a:t>
            </a:r>
            <a:r>
              <a:rPr spc="1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have</a:t>
            </a:r>
            <a:r>
              <a:rPr spc="3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6</a:t>
            </a:r>
            <a:r>
              <a:rPr spc="-9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years</a:t>
            </a:r>
            <a:r>
              <a:rPr spc="-5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to</a:t>
            </a:r>
            <a:r>
              <a:rPr spc="-10">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expend</a:t>
            </a:r>
            <a:r>
              <a:rPr spc="-85">
                <a:latin typeface="Open Sans" panose="020B0606030504020204" pitchFamily="34" charset="0"/>
                <a:ea typeface="Open Sans" panose="020B0606030504020204" pitchFamily="34" charset="0"/>
                <a:cs typeface="Open Sans" panose="020B0606030504020204" pitchFamily="34" charset="0"/>
              </a:rPr>
              <a:t> </a:t>
            </a:r>
            <a:r>
              <a:rPr>
                <a:latin typeface="Open Sans" panose="020B0606030504020204" pitchFamily="34" charset="0"/>
                <a:ea typeface="Open Sans" panose="020B0606030504020204" pitchFamily="34" charset="0"/>
                <a:cs typeface="Open Sans" panose="020B0606030504020204" pitchFamily="34" charset="0"/>
              </a:rPr>
              <a:t>all</a:t>
            </a:r>
            <a:r>
              <a:rPr spc="-10">
                <a:latin typeface="Open Sans" panose="020B0606030504020204" pitchFamily="34" charset="0"/>
                <a:ea typeface="Open Sans" panose="020B0606030504020204" pitchFamily="34" charset="0"/>
                <a:cs typeface="Open Sans" panose="020B0606030504020204" pitchFamily="34" charset="0"/>
              </a:rPr>
              <a:t> CDBG-</a:t>
            </a:r>
            <a:r>
              <a:rPr>
                <a:latin typeface="Open Sans" panose="020B0606030504020204" pitchFamily="34" charset="0"/>
                <a:ea typeface="Open Sans" panose="020B0606030504020204" pitchFamily="34" charset="0"/>
                <a:cs typeface="Open Sans" panose="020B0606030504020204" pitchFamily="34" charset="0"/>
              </a:rPr>
              <a:t>DR</a:t>
            </a:r>
            <a:r>
              <a:rPr spc="-90">
                <a:latin typeface="Open Sans" panose="020B0606030504020204" pitchFamily="34" charset="0"/>
                <a:ea typeface="Open Sans" panose="020B0606030504020204" pitchFamily="34" charset="0"/>
                <a:cs typeface="Open Sans" panose="020B0606030504020204" pitchFamily="34" charset="0"/>
              </a:rPr>
              <a:t> </a:t>
            </a:r>
            <a:r>
              <a:rPr spc="-10">
                <a:latin typeface="Open Sans" panose="020B0606030504020204" pitchFamily="34" charset="0"/>
                <a:ea typeface="Open Sans" panose="020B0606030504020204" pitchFamily="34" charset="0"/>
                <a:cs typeface="Open Sans" panose="020B0606030504020204" pitchFamily="34" charset="0"/>
              </a:rPr>
              <a:t>funds.</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p:nvPr/>
        </p:nvSpPr>
        <p:spPr>
          <a:xfrm>
            <a:off x="1065594" y="5041038"/>
            <a:ext cx="1600835" cy="600075"/>
          </a:xfrm>
          <a:custGeom>
            <a:avLst/>
            <a:gdLst/>
            <a:ahLst/>
            <a:cxnLst/>
            <a:rect l="l" t="t" r="r" b="b"/>
            <a:pathLst>
              <a:path w="1600835" h="600075">
                <a:moveTo>
                  <a:pt x="1540192" y="0"/>
                </a:moveTo>
                <a:lnTo>
                  <a:pt x="60007" y="0"/>
                </a:lnTo>
                <a:lnTo>
                  <a:pt x="36647" y="4704"/>
                </a:lnTo>
                <a:lnTo>
                  <a:pt x="17573" y="17541"/>
                </a:lnTo>
                <a:lnTo>
                  <a:pt x="4714" y="36593"/>
                </a:lnTo>
                <a:lnTo>
                  <a:pt x="0" y="59943"/>
                </a:lnTo>
                <a:lnTo>
                  <a:pt x="0" y="540004"/>
                </a:lnTo>
                <a:lnTo>
                  <a:pt x="4714" y="563373"/>
                </a:lnTo>
                <a:lnTo>
                  <a:pt x="17573" y="582469"/>
                </a:lnTo>
                <a:lnTo>
                  <a:pt x="36647" y="595350"/>
                </a:lnTo>
                <a:lnTo>
                  <a:pt x="60007" y="600075"/>
                </a:lnTo>
                <a:lnTo>
                  <a:pt x="1540192" y="600075"/>
                </a:lnTo>
                <a:lnTo>
                  <a:pt x="1563562" y="595350"/>
                </a:lnTo>
                <a:lnTo>
                  <a:pt x="1582658" y="582469"/>
                </a:lnTo>
                <a:lnTo>
                  <a:pt x="1595538" y="563373"/>
                </a:lnTo>
                <a:lnTo>
                  <a:pt x="1600263" y="540004"/>
                </a:lnTo>
                <a:lnTo>
                  <a:pt x="1600263" y="59943"/>
                </a:lnTo>
                <a:lnTo>
                  <a:pt x="1595538" y="36593"/>
                </a:lnTo>
                <a:lnTo>
                  <a:pt x="1582658" y="17541"/>
                </a:lnTo>
                <a:lnTo>
                  <a:pt x="1563562" y="4704"/>
                </a:lnTo>
                <a:lnTo>
                  <a:pt x="1540192" y="0"/>
                </a:lnTo>
                <a:close/>
              </a:path>
            </a:pathLst>
          </a:custGeom>
          <a:solidFill>
            <a:srgbClr val="343399"/>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6"/>
          <p:cNvSpPr txBox="1"/>
          <p:nvPr/>
        </p:nvSpPr>
        <p:spPr>
          <a:xfrm>
            <a:off x="1146239" y="5096219"/>
            <a:ext cx="715645" cy="231474"/>
          </a:xfrm>
          <a:prstGeom prst="rect">
            <a:avLst/>
          </a:prstGeom>
        </p:spPr>
        <p:txBody>
          <a:bodyPr vert="horz" wrap="square" lIns="0" tIns="15875" rIns="0" bIns="0" rtlCol="0">
            <a:spAutoFit/>
          </a:bodyPr>
          <a:lstStyle/>
          <a:p>
            <a:pPr marL="12700">
              <a:lnSpc>
                <a:spcPct val="100000"/>
              </a:lnSpc>
              <a:spcBef>
                <a:spcPts val="125"/>
              </a:spcBef>
            </a:pPr>
            <a:r>
              <a:rPr sz="1400" b="0" spc="-10">
                <a:solidFill>
                  <a:srgbClr val="FFFFFF"/>
                </a:solidFill>
                <a:latin typeface="Open Sans" panose="020B0606030504020204" pitchFamily="34" charset="0"/>
                <a:ea typeface="Open Sans" panose="020B0606030504020204" pitchFamily="34" charset="0"/>
                <a:cs typeface="Open Sans" panose="020B0606030504020204" pitchFamily="34" charset="0"/>
              </a:rPr>
              <a:t>Disaster</a:t>
            </a:r>
            <a:endParaRPr sz="1400">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object 7"/>
          <p:cNvGrpSpPr/>
          <p:nvPr/>
        </p:nvGrpSpPr>
        <p:grpSpPr>
          <a:xfrm>
            <a:off x="1383094" y="5434738"/>
            <a:ext cx="1613535" cy="1765300"/>
            <a:chOff x="1103312" y="5875401"/>
            <a:chExt cx="1613535" cy="1765300"/>
          </a:xfrm>
        </p:grpSpPr>
        <p:sp>
          <p:nvSpPr>
            <p:cNvPr id="8" name="object 8"/>
            <p:cNvSpPr/>
            <p:nvPr/>
          </p:nvSpPr>
          <p:spPr>
            <a:xfrm>
              <a:off x="1109662" y="5881751"/>
              <a:ext cx="1600835" cy="1752600"/>
            </a:xfrm>
            <a:custGeom>
              <a:avLst/>
              <a:gdLst/>
              <a:ahLst/>
              <a:cxnLst/>
              <a:rect l="l" t="t" r="r" b="b"/>
              <a:pathLst>
                <a:path w="1600835" h="1752600">
                  <a:moveTo>
                    <a:pt x="1440116" y="0"/>
                  </a:moveTo>
                  <a:lnTo>
                    <a:pt x="160019" y="0"/>
                  </a:lnTo>
                  <a:lnTo>
                    <a:pt x="109440" y="8156"/>
                  </a:lnTo>
                  <a:lnTo>
                    <a:pt x="65513" y="30870"/>
                  </a:lnTo>
                  <a:lnTo>
                    <a:pt x="30873" y="65507"/>
                  </a:lnTo>
                  <a:lnTo>
                    <a:pt x="8157" y="109435"/>
                  </a:lnTo>
                  <a:lnTo>
                    <a:pt x="0" y="160019"/>
                  </a:lnTo>
                  <a:lnTo>
                    <a:pt x="0" y="1592516"/>
                  </a:lnTo>
                  <a:lnTo>
                    <a:pt x="8157" y="1643096"/>
                  </a:lnTo>
                  <a:lnTo>
                    <a:pt x="30873" y="1687023"/>
                  </a:lnTo>
                  <a:lnTo>
                    <a:pt x="65513" y="1721662"/>
                  </a:lnTo>
                  <a:lnTo>
                    <a:pt x="109440" y="1744378"/>
                  </a:lnTo>
                  <a:lnTo>
                    <a:pt x="160019" y="1752536"/>
                  </a:lnTo>
                  <a:lnTo>
                    <a:pt x="1440116" y="1752536"/>
                  </a:lnTo>
                  <a:lnTo>
                    <a:pt x="1490714" y="1744378"/>
                  </a:lnTo>
                  <a:lnTo>
                    <a:pt x="1534673" y="1721662"/>
                  </a:lnTo>
                  <a:lnTo>
                    <a:pt x="1569348" y="1687023"/>
                  </a:lnTo>
                  <a:lnTo>
                    <a:pt x="1592093" y="1643096"/>
                  </a:lnTo>
                  <a:lnTo>
                    <a:pt x="1600263" y="1592516"/>
                  </a:lnTo>
                  <a:lnTo>
                    <a:pt x="1600263" y="160019"/>
                  </a:lnTo>
                  <a:lnTo>
                    <a:pt x="1592093" y="109435"/>
                  </a:lnTo>
                  <a:lnTo>
                    <a:pt x="1569348" y="65507"/>
                  </a:lnTo>
                  <a:lnTo>
                    <a:pt x="1534673" y="30870"/>
                  </a:lnTo>
                  <a:lnTo>
                    <a:pt x="1490714" y="8156"/>
                  </a:lnTo>
                  <a:lnTo>
                    <a:pt x="1440116" y="0"/>
                  </a:lnTo>
                  <a:close/>
                </a:path>
              </a:pathLst>
            </a:custGeom>
            <a:solidFill>
              <a:srgbClr val="FFFFFF">
                <a:alpha val="90194"/>
              </a:srgbClr>
            </a:solidFill>
            <a:ln>
              <a:solidFill>
                <a:srgbClr val="1008B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9"/>
            <p:cNvSpPr/>
            <p:nvPr/>
          </p:nvSpPr>
          <p:spPr>
            <a:xfrm>
              <a:off x="1109662" y="5881751"/>
              <a:ext cx="1600835" cy="1752600"/>
            </a:xfrm>
            <a:custGeom>
              <a:avLst/>
              <a:gdLst/>
              <a:ahLst/>
              <a:cxnLst/>
              <a:rect l="l" t="t" r="r" b="b"/>
              <a:pathLst>
                <a:path w="1600835" h="1752600">
                  <a:moveTo>
                    <a:pt x="0" y="160019"/>
                  </a:moveTo>
                  <a:lnTo>
                    <a:pt x="8157" y="109435"/>
                  </a:lnTo>
                  <a:lnTo>
                    <a:pt x="30873" y="65507"/>
                  </a:lnTo>
                  <a:lnTo>
                    <a:pt x="65513" y="30870"/>
                  </a:lnTo>
                  <a:lnTo>
                    <a:pt x="109440" y="8156"/>
                  </a:lnTo>
                  <a:lnTo>
                    <a:pt x="160019" y="0"/>
                  </a:lnTo>
                  <a:lnTo>
                    <a:pt x="1440116" y="0"/>
                  </a:lnTo>
                  <a:lnTo>
                    <a:pt x="1490714" y="8156"/>
                  </a:lnTo>
                  <a:lnTo>
                    <a:pt x="1534673" y="30870"/>
                  </a:lnTo>
                  <a:lnTo>
                    <a:pt x="1569348" y="65507"/>
                  </a:lnTo>
                  <a:lnTo>
                    <a:pt x="1592093" y="109435"/>
                  </a:lnTo>
                  <a:lnTo>
                    <a:pt x="1600263" y="160019"/>
                  </a:lnTo>
                  <a:lnTo>
                    <a:pt x="1600263" y="1592516"/>
                  </a:lnTo>
                  <a:lnTo>
                    <a:pt x="1592093" y="1643096"/>
                  </a:lnTo>
                  <a:lnTo>
                    <a:pt x="1569348" y="1687023"/>
                  </a:lnTo>
                  <a:lnTo>
                    <a:pt x="1534673" y="1721662"/>
                  </a:lnTo>
                  <a:lnTo>
                    <a:pt x="1490714" y="1744378"/>
                  </a:lnTo>
                  <a:lnTo>
                    <a:pt x="1440116" y="1752536"/>
                  </a:lnTo>
                  <a:lnTo>
                    <a:pt x="160019" y="1752536"/>
                  </a:lnTo>
                  <a:lnTo>
                    <a:pt x="109440" y="1744378"/>
                  </a:lnTo>
                  <a:lnTo>
                    <a:pt x="65513" y="1721662"/>
                  </a:lnTo>
                  <a:lnTo>
                    <a:pt x="30873" y="1687023"/>
                  </a:lnTo>
                  <a:lnTo>
                    <a:pt x="8157" y="1643096"/>
                  </a:lnTo>
                  <a:lnTo>
                    <a:pt x="0" y="1592516"/>
                  </a:lnTo>
                  <a:lnTo>
                    <a:pt x="0" y="160019"/>
                  </a:lnTo>
                  <a:close/>
                </a:path>
              </a:pathLst>
            </a:custGeom>
            <a:ln w="12700">
              <a:solidFill>
                <a:srgbClr val="1008B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10" name="object 10"/>
          <p:cNvSpPr txBox="1"/>
          <p:nvPr/>
        </p:nvSpPr>
        <p:spPr>
          <a:xfrm>
            <a:off x="1521207" y="5546815"/>
            <a:ext cx="1303655" cy="1286763"/>
          </a:xfrm>
          <a:prstGeom prst="rect">
            <a:avLst/>
          </a:prstGeom>
        </p:spPr>
        <p:txBody>
          <a:bodyPr vert="horz" wrap="square" lIns="0" tIns="19685" rIns="0" bIns="0" rtlCol="0">
            <a:spAutoFit/>
          </a:bodyPr>
          <a:lstStyle/>
          <a:p>
            <a:pPr marL="127000" marR="5080" indent="-114300">
              <a:lnSpc>
                <a:spcPct val="98300"/>
              </a:lnSpc>
              <a:spcBef>
                <a:spcPts val="155"/>
              </a:spcBef>
              <a:buChar char="•"/>
              <a:tabLst>
                <a:tab pos="127000" algn="l"/>
              </a:tabLst>
            </a:pPr>
            <a:r>
              <a:rPr lang="en-US" sz="1400" spc="-10">
                <a:latin typeface="Open Sans" panose="020B0606030504020204" pitchFamily="34" charset="0"/>
                <a:ea typeface="Open Sans" panose="020B0606030504020204" pitchFamily="34" charset="0"/>
                <a:cs typeface="Open Sans" panose="020B0606030504020204" pitchFamily="34" charset="0"/>
              </a:rPr>
              <a:t>Tornados</a:t>
            </a:r>
            <a:r>
              <a:rPr lang="en-US" sz="1400" b="0" spc="-25">
                <a:latin typeface="Open Sans" panose="020B0606030504020204" pitchFamily="34" charset="0"/>
                <a:ea typeface="Open Sans" panose="020B0606030504020204" pitchFamily="34" charset="0"/>
                <a:cs typeface="Open Sans" panose="020B0606030504020204" pitchFamily="34" charset="0"/>
              </a:rPr>
              <a:t> and </a:t>
            </a:r>
            <a:r>
              <a:rPr lang="en-US" sz="1400" spc="-25">
                <a:latin typeface="Open Sans" panose="020B0606030504020204" pitchFamily="34" charset="0"/>
                <a:ea typeface="Open Sans" panose="020B0606030504020204" pitchFamily="34" charset="0"/>
                <a:cs typeface="Open Sans" panose="020B0606030504020204" pitchFamily="34" charset="0"/>
              </a:rPr>
              <a:t>severe storms</a:t>
            </a:r>
            <a:r>
              <a:rPr lang="en-US" sz="1400" b="0" spc="-70">
                <a:latin typeface="Open Sans" panose="020B0606030504020204" pitchFamily="34" charset="0"/>
                <a:ea typeface="Open Sans" panose="020B0606030504020204" pitchFamily="34" charset="0"/>
                <a:cs typeface="Open Sans" panose="020B0606030504020204" pitchFamily="34" charset="0"/>
              </a:rPr>
              <a:t> </a:t>
            </a:r>
            <a:r>
              <a:rPr sz="1400" b="0" spc="-25">
                <a:latin typeface="Open Sans" panose="020B0606030504020204" pitchFamily="34" charset="0"/>
                <a:ea typeface="Open Sans" panose="020B0606030504020204" pitchFamily="34" charset="0"/>
                <a:cs typeface="Open Sans" panose="020B0606030504020204" pitchFamily="34" charset="0"/>
              </a:rPr>
              <a:t>in </a:t>
            </a:r>
            <a:r>
              <a:rPr lang="en-US" sz="1400" b="0">
                <a:latin typeface="Open Sans" panose="020B0606030504020204" pitchFamily="34" charset="0"/>
                <a:ea typeface="Open Sans" panose="020B0606030504020204" pitchFamily="34" charset="0"/>
                <a:cs typeface="Open Sans" panose="020B0606030504020204" pitchFamily="34" charset="0"/>
              </a:rPr>
              <a:t>2023/2024</a:t>
            </a:r>
            <a:r>
              <a:rPr sz="1400" b="0" spc="-10">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result</a:t>
            </a:r>
            <a:r>
              <a:rPr sz="1400" b="0" spc="-65">
                <a:latin typeface="Open Sans" panose="020B0606030504020204" pitchFamily="34" charset="0"/>
                <a:ea typeface="Open Sans" panose="020B0606030504020204" pitchFamily="34" charset="0"/>
                <a:cs typeface="Open Sans" panose="020B0606030504020204" pitchFamily="34" charset="0"/>
              </a:rPr>
              <a:t> </a:t>
            </a:r>
            <a:r>
              <a:rPr sz="1400" b="0" spc="-25">
                <a:latin typeface="Open Sans" panose="020B0606030504020204" pitchFamily="34" charset="0"/>
                <a:ea typeface="Open Sans" panose="020B0606030504020204" pitchFamily="34" charset="0"/>
                <a:cs typeface="Open Sans" panose="020B0606030504020204" pitchFamily="34" charset="0"/>
              </a:rPr>
              <a:t>in </a:t>
            </a:r>
            <a:r>
              <a:rPr sz="1400" b="0" spc="-10">
                <a:latin typeface="Open Sans" panose="020B0606030504020204" pitchFamily="34" charset="0"/>
                <a:ea typeface="Open Sans" panose="020B0606030504020204" pitchFamily="34" charset="0"/>
                <a:cs typeface="Open Sans" panose="020B0606030504020204" pitchFamily="34" charset="0"/>
              </a:rPr>
              <a:t>disaster declaration</a:t>
            </a:r>
            <a:endParaRPr sz="1400">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11"/>
          <p:cNvSpPr/>
          <p:nvPr/>
        </p:nvSpPr>
        <p:spPr>
          <a:xfrm>
            <a:off x="2899157" y="5036212"/>
            <a:ext cx="514350" cy="400050"/>
          </a:xfrm>
          <a:custGeom>
            <a:avLst/>
            <a:gdLst/>
            <a:ahLst/>
            <a:cxnLst/>
            <a:rect l="l" t="t" r="r" b="b"/>
            <a:pathLst>
              <a:path w="514350" h="400050">
                <a:moveTo>
                  <a:pt x="314325" y="0"/>
                </a:moveTo>
                <a:lnTo>
                  <a:pt x="314325" y="80010"/>
                </a:lnTo>
                <a:lnTo>
                  <a:pt x="0" y="80010"/>
                </a:lnTo>
                <a:lnTo>
                  <a:pt x="0" y="320039"/>
                </a:lnTo>
                <a:lnTo>
                  <a:pt x="314325" y="320039"/>
                </a:lnTo>
                <a:lnTo>
                  <a:pt x="314325" y="400050"/>
                </a:lnTo>
                <a:lnTo>
                  <a:pt x="514350" y="200025"/>
                </a:lnTo>
                <a:lnTo>
                  <a:pt x="314325" y="0"/>
                </a:lnTo>
                <a:close/>
              </a:path>
            </a:pathLst>
          </a:custGeom>
          <a:solidFill>
            <a:srgbClr val="0A78C2"/>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12"/>
          <p:cNvSpPr/>
          <p:nvPr/>
        </p:nvSpPr>
        <p:spPr>
          <a:xfrm>
            <a:off x="3637408" y="5041038"/>
            <a:ext cx="1590675" cy="600075"/>
          </a:xfrm>
          <a:custGeom>
            <a:avLst/>
            <a:gdLst/>
            <a:ahLst/>
            <a:cxnLst/>
            <a:rect l="l" t="t" r="r" b="b"/>
            <a:pathLst>
              <a:path w="1590675" h="600075">
                <a:moveTo>
                  <a:pt x="1530603" y="0"/>
                </a:moveTo>
                <a:lnTo>
                  <a:pt x="59944" y="0"/>
                </a:lnTo>
                <a:lnTo>
                  <a:pt x="36593" y="4704"/>
                </a:lnTo>
                <a:lnTo>
                  <a:pt x="17541" y="17541"/>
                </a:lnTo>
                <a:lnTo>
                  <a:pt x="4704" y="36593"/>
                </a:lnTo>
                <a:lnTo>
                  <a:pt x="0" y="59943"/>
                </a:lnTo>
                <a:lnTo>
                  <a:pt x="0" y="540004"/>
                </a:lnTo>
                <a:lnTo>
                  <a:pt x="4704" y="563373"/>
                </a:lnTo>
                <a:lnTo>
                  <a:pt x="17541" y="582469"/>
                </a:lnTo>
                <a:lnTo>
                  <a:pt x="36593" y="595350"/>
                </a:lnTo>
                <a:lnTo>
                  <a:pt x="59944" y="600075"/>
                </a:lnTo>
                <a:lnTo>
                  <a:pt x="1530603" y="600075"/>
                </a:lnTo>
                <a:lnTo>
                  <a:pt x="1553973" y="595350"/>
                </a:lnTo>
                <a:lnTo>
                  <a:pt x="1573069" y="582469"/>
                </a:lnTo>
                <a:lnTo>
                  <a:pt x="1585950" y="563373"/>
                </a:lnTo>
                <a:lnTo>
                  <a:pt x="1590675" y="540004"/>
                </a:lnTo>
                <a:lnTo>
                  <a:pt x="1590675" y="59943"/>
                </a:lnTo>
                <a:lnTo>
                  <a:pt x="1585950" y="36593"/>
                </a:lnTo>
                <a:lnTo>
                  <a:pt x="1573069" y="17541"/>
                </a:lnTo>
                <a:lnTo>
                  <a:pt x="1553973" y="4704"/>
                </a:lnTo>
                <a:lnTo>
                  <a:pt x="1530603" y="0"/>
                </a:lnTo>
                <a:close/>
              </a:path>
            </a:pathLst>
          </a:custGeom>
          <a:solidFill>
            <a:srgbClr val="343399"/>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3" name="object 13"/>
          <p:cNvSpPr txBox="1"/>
          <p:nvPr/>
        </p:nvSpPr>
        <p:spPr>
          <a:xfrm>
            <a:off x="3717290" y="5096219"/>
            <a:ext cx="997013" cy="231474"/>
          </a:xfrm>
          <a:prstGeom prst="rect">
            <a:avLst/>
          </a:prstGeom>
        </p:spPr>
        <p:txBody>
          <a:bodyPr vert="horz" wrap="square" lIns="0" tIns="15875" rIns="0" bIns="0" rtlCol="0">
            <a:spAutoFit/>
          </a:bodyPr>
          <a:lstStyle/>
          <a:p>
            <a:pPr marL="12700">
              <a:lnSpc>
                <a:spcPct val="100000"/>
              </a:lnSpc>
              <a:spcBef>
                <a:spcPts val="125"/>
              </a:spcBef>
            </a:pPr>
            <a:r>
              <a:rPr sz="1400" b="0" spc="-10">
                <a:solidFill>
                  <a:srgbClr val="FFFFFF"/>
                </a:solidFill>
                <a:latin typeface="Open Sans" panose="020B0606030504020204" pitchFamily="34" charset="0"/>
                <a:ea typeface="Open Sans" panose="020B0606030504020204" pitchFamily="34" charset="0"/>
                <a:cs typeface="Open Sans" panose="020B0606030504020204" pitchFamily="34" charset="0"/>
              </a:rPr>
              <a:t>Congress</a:t>
            </a:r>
            <a:endParaRPr sz="1400">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object 14"/>
          <p:cNvGrpSpPr/>
          <p:nvPr/>
        </p:nvGrpSpPr>
        <p:grpSpPr>
          <a:xfrm>
            <a:off x="3961858" y="5371003"/>
            <a:ext cx="1751400" cy="1822432"/>
            <a:chOff x="3681476" y="5881751"/>
            <a:chExt cx="1600200" cy="1752600"/>
          </a:xfrm>
        </p:grpSpPr>
        <p:sp>
          <p:nvSpPr>
            <p:cNvPr id="15" name="object 15"/>
            <p:cNvSpPr/>
            <p:nvPr/>
          </p:nvSpPr>
          <p:spPr>
            <a:xfrm>
              <a:off x="3681476" y="5881751"/>
              <a:ext cx="1600200" cy="1752600"/>
            </a:xfrm>
            <a:custGeom>
              <a:avLst/>
              <a:gdLst/>
              <a:ahLst/>
              <a:cxnLst/>
              <a:rect l="l" t="t" r="r" b="b"/>
              <a:pathLst>
                <a:path w="1600200" h="1752600">
                  <a:moveTo>
                    <a:pt x="1440052" y="0"/>
                  </a:moveTo>
                  <a:lnTo>
                    <a:pt x="160020" y="0"/>
                  </a:lnTo>
                  <a:lnTo>
                    <a:pt x="109435" y="8156"/>
                  </a:lnTo>
                  <a:lnTo>
                    <a:pt x="65507" y="30870"/>
                  </a:lnTo>
                  <a:lnTo>
                    <a:pt x="30870" y="65507"/>
                  </a:lnTo>
                  <a:lnTo>
                    <a:pt x="8156" y="109435"/>
                  </a:lnTo>
                  <a:lnTo>
                    <a:pt x="0" y="160019"/>
                  </a:lnTo>
                  <a:lnTo>
                    <a:pt x="0" y="1592516"/>
                  </a:lnTo>
                  <a:lnTo>
                    <a:pt x="8156" y="1643096"/>
                  </a:lnTo>
                  <a:lnTo>
                    <a:pt x="30870" y="1687023"/>
                  </a:lnTo>
                  <a:lnTo>
                    <a:pt x="65507" y="1721662"/>
                  </a:lnTo>
                  <a:lnTo>
                    <a:pt x="109435" y="1744378"/>
                  </a:lnTo>
                  <a:lnTo>
                    <a:pt x="160020" y="1752536"/>
                  </a:lnTo>
                  <a:lnTo>
                    <a:pt x="1440052" y="1752536"/>
                  </a:lnTo>
                  <a:lnTo>
                    <a:pt x="1490650" y="1744378"/>
                  </a:lnTo>
                  <a:lnTo>
                    <a:pt x="1534610" y="1721662"/>
                  </a:lnTo>
                  <a:lnTo>
                    <a:pt x="1569285" y="1687023"/>
                  </a:lnTo>
                  <a:lnTo>
                    <a:pt x="1592030" y="1643096"/>
                  </a:lnTo>
                  <a:lnTo>
                    <a:pt x="1600200" y="1592516"/>
                  </a:lnTo>
                  <a:lnTo>
                    <a:pt x="1600200" y="160019"/>
                  </a:lnTo>
                  <a:lnTo>
                    <a:pt x="1592030" y="109435"/>
                  </a:lnTo>
                  <a:lnTo>
                    <a:pt x="1569285" y="65507"/>
                  </a:lnTo>
                  <a:lnTo>
                    <a:pt x="1534610" y="30870"/>
                  </a:lnTo>
                  <a:lnTo>
                    <a:pt x="1490650" y="8156"/>
                  </a:lnTo>
                  <a:lnTo>
                    <a:pt x="1440052" y="0"/>
                  </a:lnTo>
                  <a:close/>
                </a:path>
              </a:pathLst>
            </a:custGeom>
            <a:solidFill>
              <a:srgbClr val="FFFFFF">
                <a:alpha val="90194"/>
              </a:srgbClr>
            </a:solidFill>
            <a:ln>
              <a:solidFill>
                <a:srgbClr val="1008B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6"/>
            <p:cNvSpPr/>
            <p:nvPr/>
          </p:nvSpPr>
          <p:spPr>
            <a:xfrm>
              <a:off x="3681476" y="5881751"/>
              <a:ext cx="1600200" cy="1752600"/>
            </a:xfrm>
            <a:custGeom>
              <a:avLst/>
              <a:gdLst/>
              <a:ahLst/>
              <a:cxnLst/>
              <a:rect l="l" t="t" r="r" b="b"/>
              <a:pathLst>
                <a:path w="1600200" h="1752600">
                  <a:moveTo>
                    <a:pt x="0" y="160019"/>
                  </a:moveTo>
                  <a:lnTo>
                    <a:pt x="8156" y="109435"/>
                  </a:lnTo>
                  <a:lnTo>
                    <a:pt x="30870" y="65507"/>
                  </a:lnTo>
                  <a:lnTo>
                    <a:pt x="65507" y="30870"/>
                  </a:lnTo>
                  <a:lnTo>
                    <a:pt x="109435" y="8156"/>
                  </a:lnTo>
                  <a:lnTo>
                    <a:pt x="160020" y="0"/>
                  </a:lnTo>
                  <a:lnTo>
                    <a:pt x="1440052" y="0"/>
                  </a:lnTo>
                  <a:lnTo>
                    <a:pt x="1490650" y="8156"/>
                  </a:lnTo>
                  <a:lnTo>
                    <a:pt x="1534610" y="30870"/>
                  </a:lnTo>
                  <a:lnTo>
                    <a:pt x="1569285" y="65507"/>
                  </a:lnTo>
                  <a:lnTo>
                    <a:pt x="1592030" y="109435"/>
                  </a:lnTo>
                  <a:lnTo>
                    <a:pt x="1600200" y="160019"/>
                  </a:lnTo>
                  <a:lnTo>
                    <a:pt x="1600200" y="1592516"/>
                  </a:lnTo>
                  <a:lnTo>
                    <a:pt x="1592030" y="1643096"/>
                  </a:lnTo>
                  <a:lnTo>
                    <a:pt x="1569285" y="1687023"/>
                  </a:lnTo>
                  <a:lnTo>
                    <a:pt x="1534610" y="1721662"/>
                  </a:lnTo>
                  <a:lnTo>
                    <a:pt x="1490650" y="1744378"/>
                  </a:lnTo>
                  <a:lnTo>
                    <a:pt x="1440052" y="1752536"/>
                  </a:lnTo>
                  <a:lnTo>
                    <a:pt x="160020" y="1752536"/>
                  </a:lnTo>
                  <a:lnTo>
                    <a:pt x="109435" y="1744378"/>
                  </a:lnTo>
                  <a:lnTo>
                    <a:pt x="65507" y="1721662"/>
                  </a:lnTo>
                  <a:lnTo>
                    <a:pt x="30870" y="1687023"/>
                  </a:lnTo>
                  <a:lnTo>
                    <a:pt x="8156" y="1643096"/>
                  </a:lnTo>
                  <a:lnTo>
                    <a:pt x="0" y="1592516"/>
                  </a:lnTo>
                  <a:lnTo>
                    <a:pt x="0" y="160019"/>
                  </a:lnTo>
                  <a:close/>
                </a:path>
              </a:pathLst>
            </a:custGeom>
            <a:ln w="12700">
              <a:solidFill>
                <a:srgbClr val="1008B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object 17"/>
          <p:cNvSpPr txBox="1"/>
          <p:nvPr/>
        </p:nvSpPr>
        <p:spPr>
          <a:xfrm>
            <a:off x="4092067" y="5546815"/>
            <a:ext cx="1294130" cy="1292225"/>
          </a:xfrm>
          <a:prstGeom prst="rect">
            <a:avLst/>
          </a:prstGeom>
        </p:spPr>
        <p:txBody>
          <a:bodyPr vert="horz" wrap="square" lIns="0" tIns="19685" rIns="0" bIns="0" rtlCol="0">
            <a:spAutoFit/>
          </a:bodyPr>
          <a:lstStyle/>
          <a:p>
            <a:pPr marL="127000" marR="5080" indent="-114300">
              <a:lnSpc>
                <a:spcPct val="98300"/>
              </a:lnSpc>
              <a:spcBef>
                <a:spcPts val="155"/>
              </a:spcBef>
              <a:buChar char="•"/>
              <a:tabLst>
                <a:tab pos="127000" algn="l"/>
              </a:tabLst>
            </a:pPr>
            <a:r>
              <a:rPr sz="1400" b="0" spc="-10">
                <a:latin typeface="Open Sans" panose="020B0606030504020204" pitchFamily="34" charset="0"/>
                <a:ea typeface="Open Sans" panose="020B0606030504020204" pitchFamily="34" charset="0"/>
                <a:cs typeface="Open Sans" panose="020B0606030504020204" pitchFamily="34" charset="0"/>
              </a:rPr>
              <a:t>Passes appropriation providing disaster recovery funding</a:t>
            </a:r>
            <a:endParaRPr sz="1400">
              <a:latin typeface="Open Sans" panose="020B0606030504020204" pitchFamily="34" charset="0"/>
              <a:ea typeface="Open Sans" panose="020B0606030504020204" pitchFamily="34" charset="0"/>
              <a:cs typeface="Open Sans" panose="020B0606030504020204" pitchFamily="34" charset="0"/>
            </a:endParaRPr>
          </a:p>
        </p:txBody>
      </p:sp>
      <p:sp>
        <p:nvSpPr>
          <p:cNvPr id="18" name="object 18"/>
          <p:cNvSpPr/>
          <p:nvPr/>
        </p:nvSpPr>
        <p:spPr>
          <a:xfrm>
            <a:off x="5470907" y="5036212"/>
            <a:ext cx="514350" cy="400050"/>
          </a:xfrm>
          <a:custGeom>
            <a:avLst/>
            <a:gdLst/>
            <a:ahLst/>
            <a:cxnLst/>
            <a:rect l="l" t="t" r="r" b="b"/>
            <a:pathLst>
              <a:path w="514350" h="400050">
                <a:moveTo>
                  <a:pt x="314325" y="0"/>
                </a:moveTo>
                <a:lnTo>
                  <a:pt x="314325" y="80010"/>
                </a:lnTo>
                <a:lnTo>
                  <a:pt x="0" y="80010"/>
                </a:lnTo>
                <a:lnTo>
                  <a:pt x="0" y="320039"/>
                </a:lnTo>
                <a:lnTo>
                  <a:pt x="314325" y="320039"/>
                </a:lnTo>
                <a:lnTo>
                  <a:pt x="314325" y="400050"/>
                </a:lnTo>
                <a:lnTo>
                  <a:pt x="514350" y="200025"/>
                </a:lnTo>
                <a:lnTo>
                  <a:pt x="314325" y="0"/>
                </a:lnTo>
                <a:close/>
              </a:path>
            </a:pathLst>
          </a:custGeom>
          <a:solidFill>
            <a:srgbClr val="0A78C2"/>
          </a:solidFill>
          <a:ln>
            <a:no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9" name="object 19"/>
          <p:cNvSpPr/>
          <p:nvPr/>
        </p:nvSpPr>
        <p:spPr>
          <a:xfrm>
            <a:off x="6199633" y="5041038"/>
            <a:ext cx="1600200" cy="600075"/>
          </a:xfrm>
          <a:custGeom>
            <a:avLst/>
            <a:gdLst/>
            <a:ahLst/>
            <a:cxnLst/>
            <a:rect l="l" t="t" r="r" b="b"/>
            <a:pathLst>
              <a:path w="1600200" h="600075">
                <a:moveTo>
                  <a:pt x="1540128" y="0"/>
                </a:moveTo>
                <a:lnTo>
                  <a:pt x="59944" y="0"/>
                </a:lnTo>
                <a:lnTo>
                  <a:pt x="36593" y="4704"/>
                </a:lnTo>
                <a:lnTo>
                  <a:pt x="17541" y="17541"/>
                </a:lnTo>
                <a:lnTo>
                  <a:pt x="4704" y="36593"/>
                </a:lnTo>
                <a:lnTo>
                  <a:pt x="0" y="59943"/>
                </a:lnTo>
                <a:lnTo>
                  <a:pt x="0" y="540004"/>
                </a:lnTo>
                <a:lnTo>
                  <a:pt x="4704" y="563373"/>
                </a:lnTo>
                <a:lnTo>
                  <a:pt x="17541" y="582469"/>
                </a:lnTo>
                <a:lnTo>
                  <a:pt x="36593" y="595350"/>
                </a:lnTo>
                <a:lnTo>
                  <a:pt x="59944" y="600075"/>
                </a:lnTo>
                <a:lnTo>
                  <a:pt x="1540128" y="600075"/>
                </a:lnTo>
                <a:lnTo>
                  <a:pt x="1563498" y="595350"/>
                </a:lnTo>
                <a:lnTo>
                  <a:pt x="1582594" y="582469"/>
                </a:lnTo>
                <a:lnTo>
                  <a:pt x="1595475" y="563373"/>
                </a:lnTo>
                <a:lnTo>
                  <a:pt x="1600200" y="540004"/>
                </a:lnTo>
                <a:lnTo>
                  <a:pt x="1600200" y="59943"/>
                </a:lnTo>
                <a:lnTo>
                  <a:pt x="1595475" y="36593"/>
                </a:lnTo>
                <a:lnTo>
                  <a:pt x="1582594" y="17541"/>
                </a:lnTo>
                <a:lnTo>
                  <a:pt x="1563498" y="4704"/>
                </a:lnTo>
                <a:lnTo>
                  <a:pt x="1540128" y="0"/>
                </a:lnTo>
                <a:close/>
              </a:path>
            </a:pathLst>
          </a:custGeom>
          <a:solidFill>
            <a:srgbClr val="343399"/>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0" name="object 20"/>
          <p:cNvSpPr txBox="1"/>
          <p:nvPr/>
        </p:nvSpPr>
        <p:spPr>
          <a:xfrm>
            <a:off x="6288151" y="5096219"/>
            <a:ext cx="483551" cy="231474"/>
          </a:xfrm>
          <a:prstGeom prst="rect">
            <a:avLst/>
          </a:prstGeom>
        </p:spPr>
        <p:txBody>
          <a:bodyPr vert="horz" wrap="square" lIns="0" tIns="15875" rIns="0" bIns="0" rtlCol="0">
            <a:spAutoFit/>
          </a:bodyPr>
          <a:lstStyle/>
          <a:p>
            <a:pPr marL="12700">
              <a:lnSpc>
                <a:spcPct val="100000"/>
              </a:lnSpc>
              <a:spcBef>
                <a:spcPts val="125"/>
              </a:spcBef>
            </a:pPr>
            <a:r>
              <a:rPr sz="1400" b="0" spc="-25">
                <a:solidFill>
                  <a:srgbClr val="FFFFFF"/>
                </a:solidFill>
                <a:latin typeface="Open Sans" panose="020B0606030504020204" pitchFamily="34" charset="0"/>
                <a:ea typeface="Open Sans" panose="020B0606030504020204" pitchFamily="34" charset="0"/>
                <a:cs typeface="Open Sans" panose="020B0606030504020204" pitchFamily="34" charset="0"/>
              </a:rPr>
              <a:t>HUD</a:t>
            </a:r>
            <a:endParaRPr sz="1400">
              <a:latin typeface="Open Sans" panose="020B0606030504020204" pitchFamily="34" charset="0"/>
              <a:ea typeface="Open Sans" panose="020B0606030504020204" pitchFamily="34" charset="0"/>
              <a:cs typeface="Open Sans" panose="020B0606030504020204" pitchFamily="34" charset="0"/>
            </a:endParaRPr>
          </a:p>
        </p:txBody>
      </p:sp>
      <p:grpSp>
        <p:nvGrpSpPr>
          <p:cNvPr id="21" name="object 21"/>
          <p:cNvGrpSpPr/>
          <p:nvPr/>
        </p:nvGrpSpPr>
        <p:grpSpPr>
          <a:xfrm>
            <a:off x="6526658" y="5434738"/>
            <a:ext cx="1612900" cy="1765300"/>
            <a:chOff x="6246876" y="5875401"/>
            <a:chExt cx="1612900" cy="1765300"/>
          </a:xfrm>
        </p:grpSpPr>
        <p:sp>
          <p:nvSpPr>
            <p:cNvPr id="22" name="object 22"/>
            <p:cNvSpPr/>
            <p:nvPr/>
          </p:nvSpPr>
          <p:spPr>
            <a:xfrm>
              <a:off x="6253226" y="5881751"/>
              <a:ext cx="1600200" cy="1752600"/>
            </a:xfrm>
            <a:custGeom>
              <a:avLst/>
              <a:gdLst/>
              <a:ahLst/>
              <a:cxnLst/>
              <a:rect l="l" t="t" r="r" b="b"/>
              <a:pathLst>
                <a:path w="1600200" h="1752600">
                  <a:moveTo>
                    <a:pt x="1440052" y="0"/>
                  </a:moveTo>
                  <a:lnTo>
                    <a:pt x="160020" y="0"/>
                  </a:lnTo>
                  <a:lnTo>
                    <a:pt x="109435" y="8156"/>
                  </a:lnTo>
                  <a:lnTo>
                    <a:pt x="65507" y="30870"/>
                  </a:lnTo>
                  <a:lnTo>
                    <a:pt x="30870" y="65507"/>
                  </a:lnTo>
                  <a:lnTo>
                    <a:pt x="8156" y="109435"/>
                  </a:lnTo>
                  <a:lnTo>
                    <a:pt x="0" y="160019"/>
                  </a:lnTo>
                  <a:lnTo>
                    <a:pt x="0" y="1592516"/>
                  </a:lnTo>
                  <a:lnTo>
                    <a:pt x="8156" y="1643096"/>
                  </a:lnTo>
                  <a:lnTo>
                    <a:pt x="30870" y="1687023"/>
                  </a:lnTo>
                  <a:lnTo>
                    <a:pt x="65507" y="1721662"/>
                  </a:lnTo>
                  <a:lnTo>
                    <a:pt x="109435" y="1744378"/>
                  </a:lnTo>
                  <a:lnTo>
                    <a:pt x="160020" y="1752536"/>
                  </a:lnTo>
                  <a:lnTo>
                    <a:pt x="1440052" y="1752536"/>
                  </a:lnTo>
                  <a:lnTo>
                    <a:pt x="1490650" y="1744378"/>
                  </a:lnTo>
                  <a:lnTo>
                    <a:pt x="1534610" y="1721662"/>
                  </a:lnTo>
                  <a:lnTo>
                    <a:pt x="1569285" y="1687023"/>
                  </a:lnTo>
                  <a:lnTo>
                    <a:pt x="1592030" y="1643096"/>
                  </a:lnTo>
                  <a:lnTo>
                    <a:pt x="1600200" y="1592516"/>
                  </a:lnTo>
                  <a:lnTo>
                    <a:pt x="1600200" y="160019"/>
                  </a:lnTo>
                  <a:lnTo>
                    <a:pt x="1592030" y="109435"/>
                  </a:lnTo>
                  <a:lnTo>
                    <a:pt x="1569285" y="65507"/>
                  </a:lnTo>
                  <a:lnTo>
                    <a:pt x="1534610" y="30870"/>
                  </a:lnTo>
                  <a:lnTo>
                    <a:pt x="1490650" y="8156"/>
                  </a:lnTo>
                  <a:lnTo>
                    <a:pt x="1440052" y="0"/>
                  </a:lnTo>
                  <a:close/>
                </a:path>
              </a:pathLst>
            </a:custGeom>
            <a:solidFill>
              <a:srgbClr val="FFFFFF">
                <a:alpha val="90194"/>
              </a:srgbClr>
            </a:solidFill>
            <a:ln>
              <a:solidFill>
                <a:srgbClr val="1008B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3" name="object 23"/>
            <p:cNvSpPr/>
            <p:nvPr/>
          </p:nvSpPr>
          <p:spPr>
            <a:xfrm>
              <a:off x="6253226" y="5881751"/>
              <a:ext cx="1600200" cy="1752600"/>
            </a:xfrm>
            <a:custGeom>
              <a:avLst/>
              <a:gdLst/>
              <a:ahLst/>
              <a:cxnLst/>
              <a:rect l="l" t="t" r="r" b="b"/>
              <a:pathLst>
                <a:path w="1600200" h="1752600">
                  <a:moveTo>
                    <a:pt x="0" y="160019"/>
                  </a:moveTo>
                  <a:lnTo>
                    <a:pt x="8156" y="109435"/>
                  </a:lnTo>
                  <a:lnTo>
                    <a:pt x="30870" y="65507"/>
                  </a:lnTo>
                  <a:lnTo>
                    <a:pt x="65507" y="30870"/>
                  </a:lnTo>
                  <a:lnTo>
                    <a:pt x="109435" y="8156"/>
                  </a:lnTo>
                  <a:lnTo>
                    <a:pt x="160020" y="0"/>
                  </a:lnTo>
                  <a:lnTo>
                    <a:pt x="1440052" y="0"/>
                  </a:lnTo>
                  <a:lnTo>
                    <a:pt x="1490650" y="8156"/>
                  </a:lnTo>
                  <a:lnTo>
                    <a:pt x="1534610" y="30870"/>
                  </a:lnTo>
                  <a:lnTo>
                    <a:pt x="1569285" y="65507"/>
                  </a:lnTo>
                  <a:lnTo>
                    <a:pt x="1592030" y="109435"/>
                  </a:lnTo>
                  <a:lnTo>
                    <a:pt x="1600200" y="160019"/>
                  </a:lnTo>
                  <a:lnTo>
                    <a:pt x="1600200" y="1592516"/>
                  </a:lnTo>
                  <a:lnTo>
                    <a:pt x="1592030" y="1643096"/>
                  </a:lnTo>
                  <a:lnTo>
                    <a:pt x="1569285" y="1687023"/>
                  </a:lnTo>
                  <a:lnTo>
                    <a:pt x="1534610" y="1721662"/>
                  </a:lnTo>
                  <a:lnTo>
                    <a:pt x="1490650" y="1744378"/>
                  </a:lnTo>
                  <a:lnTo>
                    <a:pt x="1440052" y="1752536"/>
                  </a:lnTo>
                  <a:lnTo>
                    <a:pt x="160020" y="1752536"/>
                  </a:lnTo>
                  <a:lnTo>
                    <a:pt x="109435" y="1744378"/>
                  </a:lnTo>
                  <a:lnTo>
                    <a:pt x="65507" y="1721662"/>
                  </a:lnTo>
                  <a:lnTo>
                    <a:pt x="30870" y="1687023"/>
                  </a:lnTo>
                  <a:lnTo>
                    <a:pt x="8156" y="1643096"/>
                  </a:lnTo>
                  <a:lnTo>
                    <a:pt x="0" y="1592516"/>
                  </a:lnTo>
                  <a:lnTo>
                    <a:pt x="0" y="160019"/>
                  </a:lnTo>
                  <a:close/>
                </a:path>
              </a:pathLst>
            </a:custGeom>
            <a:ln w="12700">
              <a:solidFill>
                <a:srgbClr val="1008B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24" name="object 24"/>
          <p:cNvSpPr txBox="1"/>
          <p:nvPr/>
        </p:nvSpPr>
        <p:spPr>
          <a:xfrm>
            <a:off x="6662802" y="5546815"/>
            <a:ext cx="1297305" cy="1082040"/>
          </a:xfrm>
          <a:prstGeom prst="rect">
            <a:avLst/>
          </a:prstGeom>
        </p:spPr>
        <p:txBody>
          <a:bodyPr vert="horz" wrap="square" lIns="0" tIns="19685" rIns="0" bIns="0" rtlCol="0">
            <a:spAutoFit/>
          </a:bodyPr>
          <a:lstStyle/>
          <a:p>
            <a:pPr marL="127000" marR="5080" indent="-114300">
              <a:lnSpc>
                <a:spcPct val="98300"/>
              </a:lnSpc>
              <a:spcBef>
                <a:spcPts val="155"/>
              </a:spcBef>
              <a:buChar char="•"/>
              <a:tabLst>
                <a:tab pos="127000" algn="l"/>
              </a:tabLst>
            </a:pPr>
            <a:r>
              <a:rPr sz="1400" b="0" spc="-10">
                <a:latin typeface="Open Sans" panose="020B0606030504020204" pitchFamily="34" charset="0"/>
                <a:ea typeface="Open Sans" panose="020B0606030504020204" pitchFamily="34" charset="0"/>
                <a:cs typeface="Open Sans" panose="020B0606030504020204" pitchFamily="34" charset="0"/>
              </a:rPr>
              <a:t>Allocates </a:t>
            </a:r>
            <a:r>
              <a:rPr sz="1400" b="0">
                <a:latin typeface="Open Sans" panose="020B0606030504020204" pitchFamily="34" charset="0"/>
                <a:ea typeface="Open Sans" panose="020B0606030504020204" pitchFamily="34" charset="0"/>
                <a:cs typeface="Open Sans" panose="020B0606030504020204" pitchFamily="34" charset="0"/>
              </a:rPr>
              <a:t>funds</a:t>
            </a:r>
            <a:r>
              <a:rPr sz="1400" b="0" spc="10">
                <a:latin typeface="Open Sans" panose="020B0606030504020204" pitchFamily="34" charset="0"/>
                <a:ea typeface="Open Sans" panose="020B0606030504020204" pitchFamily="34" charset="0"/>
                <a:cs typeface="Open Sans" panose="020B0606030504020204" pitchFamily="34" charset="0"/>
              </a:rPr>
              <a:t> </a:t>
            </a:r>
            <a:r>
              <a:rPr sz="1400" b="0" spc="-25">
                <a:latin typeface="Open Sans" panose="020B0606030504020204" pitchFamily="34" charset="0"/>
                <a:ea typeface="Open Sans" panose="020B0606030504020204" pitchFamily="34" charset="0"/>
                <a:cs typeface="Open Sans" panose="020B0606030504020204" pitchFamily="34" charset="0"/>
              </a:rPr>
              <a:t>and </a:t>
            </a:r>
            <a:r>
              <a:rPr sz="1400" b="0">
                <a:latin typeface="Open Sans" panose="020B0606030504020204" pitchFamily="34" charset="0"/>
                <a:ea typeface="Open Sans" panose="020B0606030504020204" pitchFamily="34" charset="0"/>
                <a:cs typeface="Open Sans" panose="020B0606030504020204" pitchFamily="34" charset="0"/>
              </a:rPr>
              <a:t>sets</a:t>
            </a:r>
            <a:r>
              <a:rPr sz="1400" b="0" spc="-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rules </a:t>
            </a:r>
            <a:r>
              <a:rPr sz="1400" b="0" spc="-25">
                <a:latin typeface="Open Sans" panose="020B0606030504020204" pitchFamily="34" charset="0"/>
                <a:ea typeface="Open Sans" panose="020B0606030504020204" pitchFamily="34" charset="0"/>
                <a:cs typeface="Open Sans" panose="020B0606030504020204" pitchFamily="34" charset="0"/>
              </a:rPr>
              <a:t>for </a:t>
            </a:r>
            <a:r>
              <a:rPr sz="1400" b="0">
                <a:latin typeface="Open Sans" panose="020B0606030504020204" pitchFamily="34" charset="0"/>
                <a:ea typeface="Open Sans" panose="020B0606030504020204" pitchFamily="34" charset="0"/>
                <a:cs typeface="Open Sans" panose="020B0606030504020204" pitchFamily="34" charset="0"/>
              </a:rPr>
              <a:t>how</a:t>
            </a:r>
            <a:r>
              <a:rPr sz="1400" b="0" spc="-35">
                <a:latin typeface="Open Sans" panose="020B0606030504020204" pitchFamily="34" charset="0"/>
                <a:ea typeface="Open Sans" panose="020B0606030504020204" pitchFamily="34" charset="0"/>
                <a:cs typeface="Open Sans" panose="020B0606030504020204" pitchFamily="34" charset="0"/>
              </a:rPr>
              <a:t> </a:t>
            </a:r>
            <a:r>
              <a:rPr sz="1400" b="0" spc="-20">
                <a:latin typeface="Open Sans" panose="020B0606030504020204" pitchFamily="34" charset="0"/>
                <a:ea typeface="Open Sans" panose="020B0606030504020204" pitchFamily="34" charset="0"/>
                <a:cs typeface="Open Sans" panose="020B0606030504020204" pitchFamily="34" charset="0"/>
              </a:rPr>
              <a:t>they </a:t>
            </a:r>
            <a:r>
              <a:rPr sz="1400" b="0">
                <a:latin typeface="Open Sans" panose="020B0606030504020204" pitchFamily="34" charset="0"/>
                <a:ea typeface="Open Sans" panose="020B0606030504020204" pitchFamily="34" charset="0"/>
                <a:cs typeface="Open Sans" panose="020B0606030504020204" pitchFamily="34" charset="0"/>
              </a:rPr>
              <a:t>must</a:t>
            </a:r>
            <a:r>
              <a:rPr sz="1400" b="0" spc="-10">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be</a:t>
            </a:r>
            <a:r>
              <a:rPr sz="1400" b="0" spc="-40">
                <a:latin typeface="Open Sans" panose="020B0606030504020204" pitchFamily="34" charset="0"/>
                <a:ea typeface="Open Sans" panose="020B0606030504020204" pitchFamily="34" charset="0"/>
                <a:cs typeface="Open Sans" panose="020B0606030504020204" pitchFamily="34" charset="0"/>
              </a:rPr>
              <a:t> </a:t>
            </a:r>
            <a:r>
              <a:rPr sz="1400" b="0" spc="-20">
                <a:latin typeface="Open Sans" panose="020B0606030504020204" pitchFamily="34" charset="0"/>
                <a:ea typeface="Open Sans" panose="020B0606030504020204" pitchFamily="34" charset="0"/>
                <a:cs typeface="Open Sans" panose="020B0606030504020204" pitchFamily="34" charset="0"/>
              </a:rPr>
              <a:t>used</a:t>
            </a:r>
            <a:endParaRPr sz="1400">
              <a:latin typeface="Open Sans" panose="020B0606030504020204" pitchFamily="34" charset="0"/>
              <a:ea typeface="Open Sans" panose="020B0606030504020204" pitchFamily="34" charset="0"/>
              <a:cs typeface="Open Sans" panose="020B0606030504020204" pitchFamily="34" charset="0"/>
            </a:endParaRPr>
          </a:p>
        </p:txBody>
      </p:sp>
      <p:sp>
        <p:nvSpPr>
          <p:cNvPr id="25" name="object 25"/>
          <p:cNvSpPr/>
          <p:nvPr/>
        </p:nvSpPr>
        <p:spPr>
          <a:xfrm>
            <a:off x="8042657" y="5036212"/>
            <a:ext cx="514350" cy="400050"/>
          </a:xfrm>
          <a:custGeom>
            <a:avLst/>
            <a:gdLst/>
            <a:ahLst/>
            <a:cxnLst/>
            <a:rect l="l" t="t" r="r" b="b"/>
            <a:pathLst>
              <a:path w="514350" h="400050">
                <a:moveTo>
                  <a:pt x="314325" y="0"/>
                </a:moveTo>
                <a:lnTo>
                  <a:pt x="314325" y="80010"/>
                </a:lnTo>
                <a:lnTo>
                  <a:pt x="0" y="80010"/>
                </a:lnTo>
                <a:lnTo>
                  <a:pt x="0" y="320039"/>
                </a:lnTo>
                <a:lnTo>
                  <a:pt x="314325" y="320039"/>
                </a:lnTo>
                <a:lnTo>
                  <a:pt x="314325" y="400050"/>
                </a:lnTo>
                <a:lnTo>
                  <a:pt x="514350" y="200025"/>
                </a:lnTo>
                <a:lnTo>
                  <a:pt x="314325" y="0"/>
                </a:lnTo>
                <a:close/>
              </a:path>
            </a:pathLst>
          </a:custGeom>
          <a:solidFill>
            <a:srgbClr val="0A78C2"/>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6" name="object 26"/>
          <p:cNvSpPr/>
          <p:nvPr/>
        </p:nvSpPr>
        <p:spPr>
          <a:xfrm>
            <a:off x="8771383" y="5041038"/>
            <a:ext cx="1600200" cy="600075"/>
          </a:xfrm>
          <a:custGeom>
            <a:avLst/>
            <a:gdLst/>
            <a:ahLst/>
            <a:cxnLst/>
            <a:rect l="l" t="t" r="r" b="b"/>
            <a:pathLst>
              <a:path w="1600200" h="600075">
                <a:moveTo>
                  <a:pt x="1540128" y="0"/>
                </a:moveTo>
                <a:lnTo>
                  <a:pt x="59944" y="0"/>
                </a:lnTo>
                <a:lnTo>
                  <a:pt x="36593" y="4704"/>
                </a:lnTo>
                <a:lnTo>
                  <a:pt x="17541" y="17541"/>
                </a:lnTo>
                <a:lnTo>
                  <a:pt x="4704" y="36593"/>
                </a:lnTo>
                <a:lnTo>
                  <a:pt x="0" y="59943"/>
                </a:lnTo>
                <a:lnTo>
                  <a:pt x="0" y="540004"/>
                </a:lnTo>
                <a:lnTo>
                  <a:pt x="4704" y="563373"/>
                </a:lnTo>
                <a:lnTo>
                  <a:pt x="17541" y="582469"/>
                </a:lnTo>
                <a:lnTo>
                  <a:pt x="36593" y="595350"/>
                </a:lnTo>
                <a:lnTo>
                  <a:pt x="59944" y="600075"/>
                </a:lnTo>
                <a:lnTo>
                  <a:pt x="1540128" y="600075"/>
                </a:lnTo>
                <a:lnTo>
                  <a:pt x="1563498" y="595350"/>
                </a:lnTo>
                <a:lnTo>
                  <a:pt x="1582594" y="582469"/>
                </a:lnTo>
                <a:lnTo>
                  <a:pt x="1595475" y="563373"/>
                </a:lnTo>
                <a:lnTo>
                  <a:pt x="1600200" y="540004"/>
                </a:lnTo>
                <a:lnTo>
                  <a:pt x="1600200" y="59943"/>
                </a:lnTo>
                <a:lnTo>
                  <a:pt x="1595475" y="36593"/>
                </a:lnTo>
                <a:lnTo>
                  <a:pt x="1582594" y="17541"/>
                </a:lnTo>
                <a:lnTo>
                  <a:pt x="1563498" y="4704"/>
                </a:lnTo>
                <a:lnTo>
                  <a:pt x="1540128" y="0"/>
                </a:lnTo>
                <a:close/>
              </a:path>
            </a:pathLst>
          </a:custGeom>
          <a:solidFill>
            <a:srgbClr val="343399"/>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7" name="object 27"/>
          <p:cNvSpPr txBox="1"/>
          <p:nvPr/>
        </p:nvSpPr>
        <p:spPr>
          <a:xfrm>
            <a:off x="8859266" y="5096219"/>
            <a:ext cx="774066" cy="231474"/>
          </a:xfrm>
          <a:prstGeom prst="rect">
            <a:avLst/>
          </a:prstGeom>
        </p:spPr>
        <p:txBody>
          <a:bodyPr vert="horz" wrap="square" lIns="0" tIns="15875" rIns="0" bIns="0" rtlCol="0">
            <a:spAutoFit/>
          </a:bodyPr>
          <a:lstStyle/>
          <a:p>
            <a:pPr marL="12700">
              <a:lnSpc>
                <a:spcPct val="100000"/>
              </a:lnSpc>
              <a:spcBef>
                <a:spcPts val="125"/>
              </a:spcBef>
            </a:pPr>
            <a:r>
              <a:rPr lang="en-US" sz="1400" spc="-20">
                <a:solidFill>
                  <a:srgbClr val="FFFFFF"/>
                </a:solidFill>
                <a:latin typeface="Open Sans" panose="020B0606030504020204" pitchFamily="34" charset="0"/>
                <a:ea typeface="Open Sans" panose="020B0606030504020204" pitchFamily="34" charset="0"/>
                <a:cs typeface="Open Sans" panose="020B0606030504020204" pitchFamily="34" charset="0"/>
              </a:rPr>
              <a:t>ADFA</a:t>
            </a:r>
            <a:endParaRPr sz="1400">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object 28"/>
          <p:cNvGrpSpPr/>
          <p:nvPr/>
        </p:nvGrpSpPr>
        <p:grpSpPr>
          <a:xfrm>
            <a:off x="9088883" y="5434738"/>
            <a:ext cx="1612900" cy="1765300"/>
            <a:chOff x="8809101" y="5875401"/>
            <a:chExt cx="1612900" cy="1765300"/>
          </a:xfrm>
        </p:grpSpPr>
        <p:sp>
          <p:nvSpPr>
            <p:cNvPr id="29" name="object 29"/>
            <p:cNvSpPr/>
            <p:nvPr/>
          </p:nvSpPr>
          <p:spPr>
            <a:xfrm>
              <a:off x="8815451" y="5881751"/>
              <a:ext cx="1600200" cy="1752600"/>
            </a:xfrm>
            <a:custGeom>
              <a:avLst/>
              <a:gdLst/>
              <a:ahLst/>
              <a:cxnLst/>
              <a:rect l="l" t="t" r="r" b="b"/>
              <a:pathLst>
                <a:path w="1600200" h="1752600">
                  <a:moveTo>
                    <a:pt x="1440052" y="0"/>
                  </a:moveTo>
                  <a:lnTo>
                    <a:pt x="160020" y="0"/>
                  </a:lnTo>
                  <a:lnTo>
                    <a:pt x="109435" y="8156"/>
                  </a:lnTo>
                  <a:lnTo>
                    <a:pt x="65507" y="30870"/>
                  </a:lnTo>
                  <a:lnTo>
                    <a:pt x="30870" y="65507"/>
                  </a:lnTo>
                  <a:lnTo>
                    <a:pt x="8156" y="109435"/>
                  </a:lnTo>
                  <a:lnTo>
                    <a:pt x="0" y="160019"/>
                  </a:lnTo>
                  <a:lnTo>
                    <a:pt x="0" y="1592516"/>
                  </a:lnTo>
                  <a:lnTo>
                    <a:pt x="8156" y="1643096"/>
                  </a:lnTo>
                  <a:lnTo>
                    <a:pt x="30870" y="1687023"/>
                  </a:lnTo>
                  <a:lnTo>
                    <a:pt x="65507" y="1721662"/>
                  </a:lnTo>
                  <a:lnTo>
                    <a:pt x="109435" y="1744378"/>
                  </a:lnTo>
                  <a:lnTo>
                    <a:pt x="160020" y="1752536"/>
                  </a:lnTo>
                  <a:lnTo>
                    <a:pt x="1440052" y="1752536"/>
                  </a:lnTo>
                  <a:lnTo>
                    <a:pt x="1490650" y="1744378"/>
                  </a:lnTo>
                  <a:lnTo>
                    <a:pt x="1534610" y="1721662"/>
                  </a:lnTo>
                  <a:lnTo>
                    <a:pt x="1569285" y="1687023"/>
                  </a:lnTo>
                  <a:lnTo>
                    <a:pt x="1592030" y="1643096"/>
                  </a:lnTo>
                  <a:lnTo>
                    <a:pt x="1600200" y="1592516"/>
                  </a:lnTo>
                  <a:lnTo>
                    <a:pt x="1600200" y="160019"/>
                  </a:lnTo>
                  <a:lnTo>
                    <a:pt x="1592030" y="109435"/>
                  </a:lnTo>
                  <a:lnTo>
                    <a:pt x="1569285" y="65507"/>
                  </a:lnTo>
                  <a:lnTo>
                    <a:pt x="1534610" y="30870"/>
                  </a:lnTo>
                  <a:lnTo>
                    <a:pt x="1490650" y="8156"/>
                  </a:lnTo>
                  <a:lnTo>
                    <a:pt x="1440052" y="0"/>
                  </a:lnTo>
                  <a:close/>
                </a:path>
              </a:pathLst>
            </a:custGeom>
            <a:solidFill>
              <a:srgbClr val="FFFFFF">
                <a:alpha val="90194"/>
              </a:srgbClr>
            </a:solidFill>
            <a:ln>
              <a:solidFill>
                <a:srgbClr val="1008B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0" name="object 30"/>
            <p:cNvSpPr/>
            <p:nvPr/>
          </p:nvSpPr>
          <p:spPr>
            <a:xfrm>
              <a:off x="8815451" y="5881751"/>
              <a:ext cx="1600200" cy="1752600"/>
            </a:xfrm>
            <a:custGeom>
              <a:avLst/>
              <a:gdLst/>
              <a:ahLst/>
              <a:cxnLst/>
              <a:rect l="l" t="t" r="r" b="b"/>
              <a:pathLst>
                <a:path w="1600200" h="1752600">
                  <a:moveTo>
                    <a:pt x="0" y="160019"/>
                  </a:moveTo>
                  <a:lnTo>
                    <a:pt x="8156" y="109435"/>
                  </a:lnTo>
                  <a:lnTo>
                    <a:pt x="30870" y="65507"/>
                  </a:lnTo>
                  <a:lnTo>
                    <a:pt x="65507" y="30870"/>
                  </a:lnTo>
                  <a:lnTo>
                    <a:pt x="109435" y="8156"/>
                  </a:lnTo>
                  <a:lnTo>
                    <a:pt x="160020" y="0"/>
                  </a:lnTo>
                  <a:lnTo>
                    <a:pt x="1440052" y="0"/>
                  </a:lnTo>
                  <a:lnTo>
                    <a:pt x="1490650" y="8156"/>
                  </a:lnTo>
                  <a:lnTo>
                    <a:pt x="1534610" y="30870"/>
                  </a:lnTo>
                  <a:lnTo>
                    <a:pt x="1569285" y="65507"/>
                  </a:lnTo>
                  <a:lnTo>
                    <a:pt x="1592030" y="109435"/>
                  </a:lnTo>
                  <a:lnTo>
                    <a:pt x="1600200" y="160019"/>
                  </a:lnTo>
                  <a:lnTo>
                    <a:pt x="1600200" y="1592516"/>
                  </a:lnTo>
                  <a:lnTo>
                    <a:pt x="1592030" y="1643096"/>
                  </a:lnTo>
                  <a:lnTo>
                    <a:pt x="1569285" y="1687023"/>
                  </a:lnTo>
                  <a:lnTo>
                    <a:pt x="1534610" y="1721662"/>
                  </a:lnTo>
                  <a:lnTo>
                    <a:pt x="1490650" y="1744378"/>
                  </a:lnTo>
                  <a:lnTo>
                    <a:pt x="1440052" y="1752536"/>
                  </a:lnTo>
                  <a:lnTo>
                    <a:pt x="160020" y="1752536"/>
                  </a:lnTo>
                  <a:lnTo>
                    <a:pt x="109435" y="1744378"/>
                  </a:lnTo>
                  <a:lnTo>
                    <a:pt x="65507" y="1721662"/>
                  </a:lnTo>
                  <a:lnTo>
                    <a:pt x="30870" y="1687023"/>
                  </a:lnTo>
                  <a:lnTo>
                    <a:pt x="8156" y="1643096"/>
                  </a:lnTo>
                  <a:lnTo>
                    <a:pt x="0" y="1592516"/>
                  </a:lnTo>
                  <a:lnTo>
                    <a:pt x="0" y="160019"/>
                  </a:lnTo>
                  <a:close/>
                </a:path>
              </a:pathLst>
            </a:custGeom>
            <a:ln w="12700">
              <a:solidFill>
                <a:srgbClr val="1008B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31" name="object 31"/>
          <p:cNvSpPr txBox="1"/>
          <p:nvPr/>
        </p:nvSpPr>
        <p:spPr>
          <a:xfrm>
            <a:off x="9233916" y="5546815"/>
            <a:ext cx="1217295" cy="1286763"/>
          </a:xfrm>
          <a:prstGeom prst="rect">
            <a:avLst/>
          </a:prstGeom>
        </p:spPr>
        <p:txBody>
          <a:bodyPr vert="horz" wrap="square" lIns="0" tIns="19685" rIns="0" bIns="0" rtlCol="0">
            <a:spAutoFit/>
          </a:bodyPr>
          <a:lstStyle/>
          <a:p>
            <a:pPr marL="127000" marR="5080" indent="-114300">
              <a:lnSpc>
                <a:spcPct val="98300"/>
              </a:lnSpc>
              <a:spcBef>
                <a:spcPts val="155"/>
              </a:spcBef>
              <a:buChar char="•"/>
              <a:tabLst>
                <a:tab pos="127000" algn="l"/>
              </a:tabLst>
            </a:pPr>
            <a:r>
              <a:rPr sz="1400" b="0">
                <a:latin typeface="Open Sans" panose="020B0606030504020204" pitchFamily="34" charset="0"/>
                <a:ea typeface="Open Sans" panose="020B0606030504020204" pitchFamily="34" charset="0"/>
                <a:cs typeface="Open Sans" panose="020B0606030504020204" pitchFamily="34" charset="0"/>
              </a:rPr>
              <a:t>Leads </a:t>
            </a:r>
            <a:r>
              <a:rPr lang="en-US" sz="1400" b="0" spc="-10">
                <a:latin typeface="Open Sans" panose="020B0606030504020204" pitchFamily="34" charset="0"/>
                <a:ea typeface="Open Sans" panose="020B0606030504020204" pitchFamily="34" charset="0"/>
                <a:cs typeface="Open Sans" panose="020B0606030504020204" pitchFamily="34" charset="0"/>
              </a:rPr>
              <a:t>Arkansas’ </a:t>
            </a:r>
            <a:r>
              <a:rPr sz="1400" b="0" spc="-10">
                <a:latin typeface="Open Sans" panose="020B0606030504020204" pitchFamily="34" charset="0"/>
                <a:ea typeface="Open Sans" panose="020B0606030504020204" pitchFamily="34" charset="0"/>
                <a:cs typeface="Open Sans" panose="020B0606030504020204" pitchFamily="34" charset="0"/>
              </a:rPr>
              <a:t>recovery </a:t>
            </a:r>
            <a:r>
              <a:rPr sz="1400" b="0">
                <a:latin typeface="Open Sans" panose="020B0606030504020204" pitchFamily="34" charset="0"/>
                <a:ea typeface="Open Sans" panose="020B0606030504020204" pitchFamily="34" charset="0"/>
                <a:cs typeface="Open Sans" panose="020B0606030504020204" pitchFamily="34" charset="0"/>
              </a:rPr>
              <a:t>planning</a:t>
            </a:r>
            <a:r>
              <a:rPr sz="1400" b="0" spc="-35">
                <a:latin typeface="Open Sans" panose="020B0606030504020204" pitchFamily="34" charset="0"/>
                <a:ea typeface="Open Sans" panose="020B0606030504020204" pitchFamily="34" charset="0"/>
                <a:cs typeface="Open Sans" panose="020B0606030504020204" pitchFamily="34" charset="0"/>
              </a:rPr>
              <a:t> </a:t>
            </a:r>
            <a:r>
              <a:rPr sz="1400" b="0" spc="-25">
                <a:latin typeface="Open Sans" panose="020B0606030504020204" pitchFamily="34" charset="0"/>
                <a:ea typeface="Open Sans" panose="020B0606030504020204" pitchFamily="34" charset="0"/>
                <a:cs typeface="Open Sans" panose="020B0606030504020204" pitchFamily="34" charset="0"/>
              </a:rPr>
              <a:t>and </a:t>
            </a:r>
            <a:r>
              <a:rPr sz="1400" b="0" spc="-10">
                <a:latin typeface="Open Sans" panose="020B0606030504020204" pitchFamily="34" charset="0"/>
                <a:ea typeface="Open Sans" panose="020B0606030504020204" pitchFamily="34" charset="0"/>
                <a:cs typeface="Open Sans" panose="020B0606030504020204" pitchFamily="34" charset="0"/>
              </a:rPr>
              <a:t>program design</a:t>
            </a:r>
            <a:endParaRPr sz="1400">
              <a:latin typeface="Open Sans" panose="020B0606030504020204" pitchFamily="34" charset="0"/>
              <a:ea typeface="Open Sans" panose="020B0606030504020204" pitchFamily="34" charset="0"/>
              <a:cs typeface="Open Sans" panose="020B0606030504020204" pitchFamily="34" charset="0"/>
            </a:endParaRPr>
          </a:p>
        </p:txBody>
      </p:sp>
      <p:sp>
        <p:nvSpPr>
          <p:cNvPr id="32" name="object 32"/>
          <p:cNvSpPr/>
          <p:nvPr/>
        </p:nvSpPr>
        <p:spPr>
          <a:xfrm>
            <a:off x="10604882" y="5036212"/>
            <a:ext cx="514350" cy="400050"/>
          </a:xfrm>
          <a:custGeom>
            <a:avLst/>
            <a:gdLst/>
            <a:ahLst/>
            <a:cxnLst/>
            <a:rect l="l" t="t" r="r" b="b"/>
            <a:pathLst>
              <a:path w="514350" h="400050">
                <a:moveTo>
                  <a:pt x="314325" y="0"/>
                </a:moveTo>
                <a:lnTo>
                  <a:pt x="314325" y="80010"/>
                </a:lnTo>
                <a:lnTo>
                  <a:pt x="0" y="80010"/>
                </a:lnTo>
                <a:lnTo>
                  <a:pt x="0" y="320039"/>
                </a:lnTo>
                <a:lnTo>
                  <a:pt x="314325" y="320039"/>
                </a:lnTo>
                <a:lnTo>
                  <a:pt x="314325" y="400050"/>
                </a:lnTo>
                <a:lnTo>
                  <a:pt x="514350" y="200025"/>
                </a:lnTo>
                <a:lnTo>
                  <a:pt x="314325" y="0"/>
                </a:lnTo>
                <a:close/>
              </a:path>
            </a:pathLst>
          </a:custGeom>
          <a:solidFill>
            <a:srgbClr val="0A78C2"/>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3" name="object 33"/>
          <p:cNvSpPr/>
          <p:nvPr/>
        </p:nvSpPr>
        <p:spPr>
          <a:xfrm>
            <a:off x="11343133" y="5041038"/>
            <a:ext cx="1600200" cy="600075"/>
          </a:xfrm>
          <a:custGeom>
            <a:avLst/>
            <a:gdLst/>
            <a:ahLst/>
            <a:cxnLst/>
            <a:rect l="l" t="t" r="r" b="b"/>
            <a:pathLst>
              <a:path w="1600200" h="600075">
                <a:moveTo>
                  <a:pt x="1540128" y="0"/>
                </a:moveTo>
                <a:lnTo>
                  <a:pt x="59944" y="0"/>
                </a:lnTo>
                <a:lnTo>
                  <a:pt x="36593" y="4704"/>
                </a:lnTo>
                <a:lnTo>
                  <a:pt x="17541" y="17541"/>
                </a:lnTo>
                <a:lnTo>
                  <a:pt x="4704" y="36593"/>
                </a:lnTo>
                <a:lnTo>
                  <a:pt x="0" y="59943"/>
                </a:lnTo>
                <a:lnTo>
                  <a:pt x="0" y="540004"/>
                </a:lnTo>
                <a:lnTo>
                  <a:pt x="4704" y="563373"/>
                </a:lnTo>
                <a:lnTo>
                  <a:pt x="17541" y="582469"/>
                </a:lnTo>
                <a:lnTo>
                  <a:pt x="36593" y="595350"/>
                </a:lnTo>
                <a:lnTo>
                  <a:pt x="59944" y="600075"/>
                </a:lnTo>
                <a:lnTo>
                  <a:pt x="1540128" y="600075"/>
                </a:lnTo>
                <a:lnTo>
                  <a:pt x="1563498" y="595350"/>
                </a:lnTo>
                <a:lnTo>
                  <a:pt x="1582594" y="582469"/>
                </a:lnTo>
                <a:lnTo>
                  <a:pt x="1595475" y="563373"/>
                </a:lnTo>
                <a:lnTo>
                  <a:pt x="1600200" y="540004"/>
                </a:lnTo>
                <a:lnTo>
                  <a:pt x="1600200" y="59943"/>
                </a:lnTo>
                <a:lnTo>
                  <a:pt x="1595475" y="36593"/>
                </a:lnTo>
                <a:lnTo>
                  <a:pt x="1582594" y="17541"/>
                </a:lnTo>
                <a:lnTo>
                  <a:pt x="1563498" y="4704"/>
                </a:lnTo>
                <a:lnTo>
                  <a:pt x="1540128" y="0"/>
                </a:lnTo>
                <a:close/>
              </a:path>
            </a:pathLst>
          </a:custGeom>
          <a:solidFill>
            <a:srgbClr val="2C459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4" name="object 34"/>
          <p:cNvSpPr txBox="1"/>
          <p:nvPr/>
        </p:nvSpPr>
        <p:spPr>
          <a:xfrm>
            <a:off x="11430000" y="5096219"/>
            <a:ext cx="1513333" cy="231474"/>
          </a:xfrm>
          <a:prstGeom prst="rect">
            <a:avLst/>
          </a:prstGeom>
        </p:spPr>
        <p:txBody>
          <a:bodyPr vert="horz" wrap="square" lIns="0" tIns="15875" rIns="0" bIns="0" rtlCol="0">
            <a:spAutoFit/>
          </a:bodyPr>
          <a:lstStyle/>
          <a:p>
            <a:pPr marL="12700">
              <a:lnSpc>
                <a:spcPct val="100000"/>
              </a:lnSpc>
              <a:spcBef>
                <a:spcPts val="125"/>
              </a:spcBef>
            </a:pPr>
            <a:r>
              <a:rPr sz="1400" b="0">
                <a:solidFill>
                  <a:srgbClr val="FFFFFF"/>
                </a:solidFill>
                <a:latin typeface="Open Sans" panose="020B0606030504020204" pitchFamily="34" charset="0"/>
                <a:ea typeface="Open Sans" panose="020B0606030504020204" pitchFamily="34" charset="0"/>
                <a:cs typeface="Open Sans" panose="020B0606030504020204" pitchFamily="34" charset="0"/>
              </a:rPr>
              <a:t>Local</a:t>
            </a:r>
            <a:r>
              <a:rPr sz="1400" b="0" spc="-10">
                <a:solidFill>
                  <a:srgbClr val="FFFFFF"/>
                </a:solidFill>
                <a:latin typeface="Open Sans" panose="020B0606030504020204" pitchFamily="34" charset="0"/>
                <a:ea typeface="Open Sans" panose="020B0606030504020204" pitchFamily="34" charset="0"/>
                <a:cs typeface="Open Sans" panose="020B0606030504020204" pitchFamily="34" charset="0"/>
              </a:rPr>
              <a:t> Recovery</a:t>
            </a:r>
            <a:endParaRPr sz="1400">
              <a:latin typeface="Open Sans" panose="020B0606030504020204" pitchFamily="34" charset="0"/>
              <a:ea typeface="Open Sans" panose="020B0606030504020204" pitchFamily="34" charset="0"/>
              <a:cs typeface="Open Sans" panose="020B0606030504020204" pitchFamily="34" charset="0"/>
            </a:endParaRPr>
          </a:p>
        </p:txBody>
      </p:sp>
      <p:grpSp>
        <p:nvGrpSpPr>
          <p:cNvPr id="35" name="object 35"/>
          <p:cNvGrpSpPr/>
          <p:nvPr/>
        </p:nvGrpSpPr>
        <p:grpSpPr>
          <a:xfrm>
            <a:off x="11660633" y="5434738"/>
            <a:ext cx="1612900" cy="1765300"/>
            <a:chOff x="11380851" y="5875401"/>
            <a:chExt cx="1612900" cy="1765300"/>
          </a:xfrm>
        </p:grpSpPr>
        <p:sp>
          <p:nvSpPr>
            <p:cNvPr id="36" name="object 36"/>
            <p:cNvSpPr/>
            <p:nvPr/>
          </p:nvSpPr>
          <p:spPr>
            <a:xfrm>
              <a:off x="11387201" y="5881751"/>
              <a:ext cx="1600200" cy="1752600"/>
            </a:xfrm>
            <a:custGeom>
              <a:avLst/>
              <a:gdLst/>
              <a:ahLst/>
              <a:cxnLst/>
              <a:rect l="l" t="t" r="r" b="b"/>
              <a:pathLst>
                <a:path w="1600200" h="1752600">
                  <a:moveTo>
                    <a:pt x="1440052" y="0"/>
                  </a:moveTo>
                  <a:lnTo>
                    <a:pt x="160020" y="0"/>
                  </a:lnTo>
                  <a:lnTo>
                    <a:pt x="109435" y="8156"/>
                  </a:lnTo>
                  <a:lnTo>
                    <a:pt x="65507" y="30870"/>
                  </a:lnTo>
                  <a:lnTo>
                    <a:pt x="30870" y="65507"/>
                  </a:lnTo>
                  <a:lnTo>
                    <a:pt x="8156" y="109435"/>
                  </a:lnTo>
                  <a:lnTo>
                    <a:pt x="0" y="160019"/>
                  </a:lnTo>
                  <a:lnTo>
                    <a:pt x="0" y="1592516"/>
                  </a:lnTo>
                  <a:lnTo>
                    <a:pt x="8156" y="1643096"/>
                  </a:lnTo>
                  <a:lnTo>
                    <a:pt x="30870" y="1687023"/>
                  </a:lnTo>
                  <a:lnTo>
                    <a:pt x="65507" y="1721662"/>
                  </a:lnTo>
                  <a:lnTo>
                    <a:pt x="109435" y="1744378"/>
                  </a:lnTo>
                  <a:lnTo>
                    <a:pt x="160020" y="1752536"/>
                  </a:lnTo>
                  <a:lnTo>
                    <a:pt x="1440052" y="1752536"/>
                  </a:lnTo>
                  <a:lnTo>
                    <a:pt x="1490650" y="1744378"/>
                  </a:lnTo>
                  <a:lnTo>
                    <a:pt x="1534610" y="1721662"/>
                  </a:lnTo>
                  <a:lnTo>
                    <a:pt x="1569285" y="1687023"/>
                  </a:lnTo>
                  <a:lnTo>
                    <a:pt x="1592030" y="1643096"/>
                  </a:lnTo>
                  <a:lnTo>
                    <a:pt x="1600200" y="1592516"/>
                  </a:lnTo>
                  <a:lnTo>
                    <a:pt x="1600200" y="160019"/>
                  </a:lnTo>
                  <a:lnTo>
                    <a:pt x="1592030" y="109435"/>
                  </a:lnTo>
                  <a:lnTo>
                    <a:pt x="1569285" y="65507"/>
                  </a:lnTo>
                  <a:lnTo>
                    <a:pt x="1534610" y="30870"/>
                  </a:lnTo>
                  <a:lnTo>
                    <a:pt x="1490650" y="8156"/>
                  </a:lnTo>
                  <a:lnTo>
                    <a:pt x="1440052" y="0"/>
                  </a:lnTo>
                  <a:close/>
                </a:path>
              </a:pathLst>
            </a:custGeom>
            <a:solidFill>
              <a:srgbClr val="FFFFFF">
                <a:alpha val="90194"/>
              </a:srgbClr>
            </a:solidFill>
            <a:ln>
              <a:solidFill>
                <a:srgbClr val="1008B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7" name="object 37"/>
            <p:cNvSpPr/>
            <p:nvPr/>
          </p:nvSpPr>
          <p:spPr>
            <a:xfrm>
              <a:off x="11387201" y="5881751"/>
              <a:ext cx="1600200" cy="1752600"/>
            </a:xfrm>
            <a:custGeom>
              <a:avLst/>
              <a:gdLst/>
              <a:ahLst/>
              <a:cxnLst/>
              <a:rect l="l" t="t" r="r" b="b"/>
              <a:pathLst>
                <a:path w="1600200" h="1752600">
                  <a:moveTo>
                    <a:pt x="0" y="160019"/>
                  </a:moveTo>
                  <a:lnTo>
                    <a:pt x="8156" y="109435"/>
                  </a:lnTo>
                  <a:lnTo>
                    <a:pt x="30870" y="65507"/>
                  </a:lnTo>
                  <a:lnTo>
                    <a:pt x="65507" y="30870"/>
                  </a:lnTo>
                  <a:lnTo>
                    <a:pt x="109435" y="8156"/>
                  </a:lnTo>
                  <a:lnTo>
                    <a:pt x="160020" y="0"/>
                  </a:lnTo>
                  <a:lnTo>
                    <a:pt x="1440052" y="0"/>
                  </a:lnTo>
                  <a:lnTo>
                    <a:pt x="1490650" y="8156"/>
                  </a:lnTo>
                  <a:lnTo>
                    <a:pt x="1534610" y="30870"/>
                  </a:lnTo>
                  <a:lnTo>
                    <a:pt x="1569285" y="65507"/>
                  </a:lnTo>
                  <a:lnTo>
                    <a:pt x="1592030" y="109435"/>
                  </a:lnTo>
                  <a:lnTo>
                    <a:pt x="1600200" y="160019"/>
                  </a:lnTo>
                  <a:lnTo>
                    <a:pt x="1600200" y="1592516"/>
                  </a:lnTo>
                  <a:lnTo>
                    <a:pt x="1592030" y="1643096"/>
                  </a:lnTo>
                  <a:lnTo>
                    <a:pt x="1569285" y="1687023"/>
                  </a:lnTo>
                  <a:lnTo>
                    <a:pt x="1534610" y="1721662"/>
                  </a:lnTo>
                  <a:lnTo>
                    <a:pt x="1490650" y="1744378"/>
                  </a:lnTo>
                  <a:lnTo>
                    <a:pt x="1440052" y="1752536"/>
                  </a:lnTo>
                  <a:lnTo>
                    <a:pt x="160020" y="1752536"/>
                  </a:lnTo>
                  <a:lnTo>
                    <a:pt x="109435" y="1744378"/>
                  </a:lnTo>
                  <a:lnTo>
                    <a:pt x="65507" y="1721662"/>
                  </a:lnTo>
                  <a:lnTo>
                    <a:pt x="30870" y="1687023"/>
                  </a:lnTo>
                  <a:lnTo>
                    <a:pt x="8156" y="1643096"/>
                  </a:lnTo>
                  <a:lnTo>
                    <a:pt x="0" y="1592516"/>
                  </a:lnTo>
                  <a:lnTo>
                    <a:pt x="0" y="160019"/>
                  </a:lnTo>
                  <a:close/>
                </a:path>
              </a:pathLst>
            </a:custGeom>
            <a:ln w="12700">
              <a:solidFill>
                <a:srgbClr val="1008B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38" name="object 38"/>
          <p:cNvSpPr txBox="1"/>
          <p:nvPr/>
        </p:nvSpPr>
        <p:spPr>
          <a:xfrm>
            <a:off x="11804650" y="5546815"/>
            <a:ext cx="1312545" cy="1501775"/>
          </a:xfrm>
          <a:prstGeom prst="rect">
            <a:avLst/>
          </a:prstGeom>
        </p:spPr>
        <p:txBody>
          <a:bodyPr vert="horz" wrap="square" lIns="0" tIns="19685" rIns="0" bIns="0" rtlCol="0">
            <a:spAutoFit/>
          </a:bodyPr>
          <a:lstStyle/>
          <a:p>
            <a:pPr marL="127000" marR="5080" indent="-114300">
              <a:lnSpc>
                <a:spcPct val="98300"/>
              </a:lnSpc>
              <a:spcBef>
                <a:spcPts val="155"/>
              </a:spcBef>
              <a:buChar char="•"/>
              <a:tabLst>
                <a:tab pos="127000" algn="l"/>
              </a:tabLst>
            </a:pPr>
            <a:r>
              <a:rPr sz="1400" b="0" spc="-10">
                <a:latin typeface="Open Sans" panose="020B0606030504020204" pitchFamily="34" charset="0"/>
                <a:ea typeface="Open Sans" panose="020B0606030504020204" pitchFamily="34" charset="0"/>
                <a:cs typeface="Open Sans" panose="020B0606030504020204" pitchFamily="34" charset="0"/>
              </a:rPr>
              <a:t>Funds support recovery </a:t>
            </a:r>
            <a:r>
              <a:rPr sz="1400" b="0">
                <a:latin typeface="Open Sans" panose="020B0606030504020204" pitchFamily="34" charset="0"/>
                <a:ea typeface="Open Sans" panose="020B0606030504020204" pitchFamily="34" charset="0"/>
                <a:cs typeface="Open Sans" panose="020B0606030504020204" pitchFamily="34" charset="0"/>
              </a:rPr>
              <a:t>programs</a:t>
            </a:r>
            <a:r>
              <a:rPr sz="1400" b="0" spc="-50">
                <a:latin typeface="Open Sans" panose="020B0606030504020204" pitchFamily="34" charset="0"/>
                <a:ea typeface="Open Sans" panose="020B0606030504020204" pitchFamily="34" charset="0"/>
                <a:cs typeface="Open Sans" panose="020B0606030504020204" pitchFamily="34" charset="0"/>
              </a:rPr>
              <a:t> </a:t>
            </a:r>
            <a:r>
              <a:rPr sz="1400" b="0" spc="-25">
                <a:latin typeface="Open Sans" panose="020B0606030504020204" pitchFamily="34" charset="0"/>
                <a:ea typeface="Open Sans" panose="020B0606030504020204" pitchFamily="34" charset="0"/>
                <a:cs typeface="Open Sans" panose="020B0606030504020204" pitchFamily="34" charset="0"/>
              </a:rPr>
              <a:t>and </a:t>
            </a:r>
            <a:r>
              <a:rPr sz="1400" b="0">
                <a:latin typeface="Open Sans" panose="020B0606030504020204" pitchFamily="34" charset="0"/>
                <a:ea typeface="Open Sans" panose="020B0606030504020204" pitchFamily="34" charset="0"/>
                <a:cs typeface="Open Sans" panose="020B0606030504020204" pitchFamily="34" charset="0"/>
              </a:rPr>
              <a:t>are</a:t>
            </a:r>
            <a:r>
              <a:rPr sz="1400" b="0" spc="-40">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carried </a:t>
            </a:r>
            <a:r>
              <a:rPr sz="1400" b="0">
                <a:latin typeface="Open Sans" panose="020B0606030504020204" pitchFamily="34" charset="0"/>
                <a:ea typeface="Open Sans" panose="020B0606030504020204" pitchFamily="34" charset="0"/>
                <a:cs typeface="Open Sans" panose="020B0606030504020204" pitchFamily="34" charset="0"/>
              </a:rPr>
              <a:t>out</a:t>
            </a:r>
            <a:r>
              <a:rPr sz="1400" b="0" spc="-20">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at</a:t>
            </a:r>
            <a:r>
              <a:rPr sz="1400" b="0" spc="-15">
                <a:latin typeface="Open Sans" panose="020B0606030504020204" pitchFamily="34" charset="0"/>
                <a:ea typeface="Open Sans" panose="020B0606030504020204" pitchFamily="34" charset="0"/>
                <a:cs typeface="Open Sans" panose="020B0606030504020204" pitchFamily="34" charset="0"/>
              </a:rPr>
              <a:t> </a:t>
            </a:r>
            <a:r>
              <a:rPr sz="1400" b="0" spc="-25">
                <a:latin typeface="Open Sans" panose="020B0606030504020204" pitchFamily="34" charset="0"/>
                <a:ea typeface="Open Sans" panose="020B0606030504020204" pitchFamily="34" charset="0"/>
                <a:cs typeface="Open Sans" panose="020B0606030504020204" pitchFamily="34" charset="0"/>
              </a:rPr>
              <a:t>the </a:t>
            </a:r>
            <a:r>
              <a:rPr sz="1400" b="0">
                <a:latin typeface="Open Sans" panose="020B0606030504020204" pitchFamily="34" charset="0"/>
                <a:ea typeface="Open Sans" panose="020B0606030504020204" pitchFamily="34" charset="0"/>
                <a:cs typeface="Open Sans" panose="020B0606030504020204" pitchFamily="34" charset="0"/>
              </a:rPr>
              <a:t>local</a:t>
            </a:r>
            <a:r>
              <a:rPr sz="1400" b="0" spc="-55">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level</a:t>
            </a:r>
            <a:endParaRPr sz="140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4164C1EB-4B56-331C-F925-94A83E4EFAFF}"/>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p:spPr>
        <p:txBody>
          <a:bodyPr wrap="square" lIns="0" tIns="0" rIns="0" bIns="0" rtlCol="0"/>
          <a:lstStyle/>
          <a:p>
            <a:endParaRPr/>
          </a:p>
        </p:txBody>
      </p:sp>
      <p:cxnSp>
        <p:nvCxnSpPr>
          <p:cNvPr id="13" name="Straight Connector 12">
            <a:extLst>
              <a:ext uri="{FF2B5EF4-FFF2-40B4-BE49-F238E27FC236}">
                <a16:creationId xmlns:a16="http://schemas.microsoft.com/office/drawing/2014/main" id="{643A9074-C762-CF0D-D36A-35863BD6D236}"/>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3" name="object 3"/>
          <p:cNvSpPr txBox="1">
            <a:spLocks noGrp="1"/>
          </p:cNvSpPr>
          <p:nvPr>
            <p:ph type="title" idx="4294967295"/>
          </p:nvPr>
        </p:nvSpPr>
        <p:spPr>
          <a:xfrm>
            <a:off x="631984" y="426752"/>
            <a:ext cx="12909232" cy="566822"/>
          </a:xfrm>
          <a:prstGeom prst="rect">
            <a:avLst/>
          </a:prstGeom>
        </p:spPr>
        <p:txBody>
          <a:bodyPr vert="horz" wrap="square" lIns="0" tIns="12700" rIns="0" bIns="0" rtlCol="0">
            <a:spAutoFit/>
          </a:bodyPr>
          <a:lstStyle/>
          <a:p>
            <a:pPr marL="109855">
              <a:lnSpc>
                <a:spcPct val="100000"/>
              </a:lnSpc>
              <a:spcBef>
                <a:spcPts val="100"/>
              </a:spcBef>
            </a:pPr>
            <a:r>
              <a:rPr sz="3600" spc="-60">
                <a:latin typeface="Open Sans" panose="020B0606030504020204" pitchFamily="34" charset="0"/>
                <a:ea typeface="Open Sans" panose="020B0606030504020204" pitchFamily="34" charset="0"/>
                <a:cs typeface="Open Sans" panose="020B0606030504020204" pitchFamily="34" charset="0"/>
              </a:rPr>
              <a:t>CDBG-</a:t>
            </a:r>
            <a:r>
              <a:rPr sz="3600" spc="-10">
                <a:latin typeface="Open Sans" panose="020B0606030504020204" pitchFamily="34" charset="0"/>
                <a:ea typeface="Open Sans" panose="020B0606030504020204" pitchFamily="34" charset="0"/>
                <a:cs typeface="Open Sans" panose="020B0606030504020204" pitchFamily="34" charset="0"/>
              </a:rPr>
              <a:t>DR</a:t>
            </a:r>
            <a:r>
              <a:rPr sz="3600" spc="-150">
                <a:latin typeface="Open Sans" panose="020B0606030504020204" pitchFamily="34" charset="0"/>
                <a:ea typeface="Open Sans" panose="020B0606030504020204" pitchFamily="34" charset="0"/>
                <a:cs typeface="Open Sans" panose="020B0606030504020204" pitchFamily="34" charset="0"/>
              </a:rPr>
              <a:t> </a:t>
            </a:r>
            <a:r>
              <a:rPr sz="3600" spc="-25">
                <a:latin typeface="Open Sans" panose="020B0606030504020204" pitchFamily="34" charset="0"/>
                <a:ea typeface="Open Sans" panose="020B0606030504020204" pitchFamily="34" charset="0"/>
                <a:cs typeface="Open Sans" panose="020B0606030504020204" pitchFamily="34" charset="0"/>
              </a:rPr>
              <a:t>Initial</a:t>
            </a:r>
            <a:r>
              <a:rPr sz="3600" spc="-105">
                <a:latin typeface="Open Sans" panose="020B0606030504020204" pitchFamily="34" charset="0"/>
                <a:ea typeface="Open Sans" panose="020B0606030504020204" pitchFamily="34" charset="0"/>
                <a:cs typeface="Open Sans" panose="020B0606030504020204" pitchFamily="34" charset="0"/>
              </a:rPr>
              <a:t> </a:t>
            </a:r>
            <a:r>
              <a:rPr sz="3600" spc="-20">
                <a:latin typeface="Open Sans" panose="020B0606030504020204" pitchFamily="34" charset="0"/>
                <a:ea typeface="Open Sans" panose="020B0606030504020204" pitchFamily="34" charset="0"/>
                <a:cs typeface="Open Sans" panose="020B0606030504020204" pitchFamily="34" charset="0"/>
              </a:rPr>
              <a:t>Timeline</a:t>
            </a:r>
          </a:p>
        </p:txBody>
      </p:sp>
      <p:sp>
        <p:nvSpPr>
          <p:cNvPr id="7" name="object 7"/>
          <p:cNvSpPr txBox="1"/>
          <p:nvPr/>
        </p:nvSpPr>
        <p:spPr>
          <a:xfrm>
            <a:off x="668019" y="4922513"/>
            <a:ext cx="1750695" cy="2433358"/>
          </a:xfrm>
          <a:prstGeom prst="rect">
            <a:avLst/>
          </a:prstGeom>
        </p:spPr>
        <p:txBody>
          <a:bodyPr vert="horz" wrap="square" lIns="0" tIns="65405" rIns="0" bIns="0" rtlCol="0">
            <a:spAutoFit/>
          </a:bodyPr>
          <a:lstStyle/>
          <a:p>
            <a:pPr marL="12700">
              <a:lnSpc>
                <a:spcPct val="100000"/>
              </a:lnSpc>
              <a:spcBef>
                <a:spcPts val="515"/>
              </a:spcBef>
            </a:pPr>
            <a:r>
              <a:rPr lang="en-US" sz="1550" b="1">
                <a:solidFill>
                  <a:srgbClr val="1008B0"/>
                </a:solidFill>
                <a:latin typeface="Open Sans" panose="020B0606030504020204" pitchFamily="34" charset="0"/>
                <a:ea typeface="Open Sans" panose="020B0606030504020204" pitchFamily="34" charset="0"/>
                <a:cs typeface="Open Sans" panose="020B0606030504020204" pitchFamily="34" charset="0"/>
              </a:rPr>
              <a:t>April 2, 2023</a:t>
            </a:r>
          </a:p>
          <a:p>
            <a:pPr marL="15875" marR="5080">
              <a:lnSpc>
                <a:spcPct val="99800"/>
              </a:lnSpc>
              <a:spcBef>
                <a:spcPts val="385"/>
              </a:spcBef>
            </a:pPr>
            <a:r>
              <a:rPr lang="en-US" sz="1400" b="0" spc="-10">
                <a:latin typeface="Open Sans" panose="020B0606030504020204" pitchFamily="34" charset="0"/>
                <a:ea typeface="Open Sans" panose="020B0606030504020204" pitchFamily="34" charset="0"/>
                <a:cs typeface="Open Sans" panose="020B0606030504020204" pitchFamily="34" charset="0"/>
              </a:rPr>
              <a:t>Presidentially- </a:t>
            </a:r>
            <a:r>
              <a:rPr lang="en-US" sz="1400" b="0">
                <a:latin typeface="Open Sans" panose="020B0606030504020204" pitchFamily="34" charset="0"/>
                <a:ea typeface="Open Sans" panose="020B0606030504020204" pitchFamily="34" charset="0"/>
                <a:cs typeface="Open Sans" panose="020B0606030504020204" pitchFamily="34" charset="0"/>
              </a:rPr>
              <a:t>Approved</a:t>
            </a:r>
            <a:r>
              <a:rPr lang="en-US" sz="1400" b="0" spc="15">
                <a:latin typeface="Open Sans" panose="020B0606030504020204" pitchFamily="34" charset="0"/>
                <a:ea typeface="Open Sans" panose="020B0606030504020204" pitchFamily="34" charset="0"/>
                <a:cs typeface="Open Sans" panose="020B0606030504020204" pitchFamily="34" charset="0"/>
              </a:rPr>
              <a:t> </a:t>
            </a:r>
            <a:r>
              <a:rPr lang="en-US" sz="1400" b="0" spc="-20">
                <a:latin typeface="Open Sans" panose="020B0606030504020204" pitchFamily="34" charset="0"/>
                <a:ea typeface="Open Sans" panose="020B0606030504020204" pitchFamily="34" charset="0"/>
                <a:cs typeface="Open Sans" panose="020B0606030504020204" pitchFamily="34" charset="0"/>
              </a:rPr>
              <a:t>Major </a:t>
            </a:r>
            <a:r>
              <a:rPr lang="en-US" sz="1400" b="0">
                <a:latin typeface="Open Sans" panose="020B0606030504020204" pitchFamily="34" charset="0"/>
                <a:ea typeface="Open Sans" panose="020B0606030504020204" pitchFamily="34" charset="0"/>
                <a:cs typeface="Open Sans" panose="020B0606030504020204" pitchFamily="34" charset="0"/>
              </a:rPr>
              <a:t>Disaster</a:t>
            </a:r>
            <a:r>
              <a:rPr lang="en-US" sz="1400" b="0" spc="-10">
                <a:latin typeface="Open Sans" panose="020B0606030504020204" pitchFamily="34" charset="0"/>
                <a:ea typeface="Open Sans" panose="020B0606030504020204" pitchFamily="34" charset="0"/>
                <a:cs typeface="Open Sans" panose="020B0606030504020204" pitchFamily="34" charset="0"/>
              </a:rPr>
              <a:t> Declaration (DR-4698)</a:t>
            </a:r>
          </a:p>
          <a:p>
            <a:pPr marL="12700">
              <a:lnSpc>
                <a:spcPct val="100000"/>
              </a:lnSpc>
              <a:spcBef>
                <a:spcPts val="515"/>
              </a:spcBef>
            </a:pPr>
            <a:r>
              <a:rPr lang="en-US" sz="1550" b="1">
                <a:solidFill>
                  <a:srgbClr val="1008B0"/>
                </a:solidFill>
                <a:latin typeface="Open Sans" panose="020B0606030504020204" pitchFamily="34" charset="0"/>
                <a:ea typeface="Open Sans" panose="020B0606030504020204" pitchFamily="34" charset="0"/>
                <a:cs typeface="Open Sans" panose="020B0606030504020204" pitchFamily="34" charset="0"/>
              </a:rPr>
              <a:t>May 30, 2024</a:t>
            </a:r>
          </a:p>
          <a:p>
            <a:pPr marL="15875" marR="5080">
              <a:lnSpc>
                <a:spcPct val="99800"/>
              </a:lnSpc>
              <a:spcBef>
                <a:spcPts val="385"/>
              </a:spcBef>
            </a:pPr>
            <a:r>
              <a:rPr lang="en-US" sz="1400" b="0" spc="-10">
                <a:latin typeface="Open Sans" panose="020B0606030504020204" pitchFamily="34" charset="0"/>
                <a:ea typeface="Open Sans" panose="020B0606030504020204" pitchFamily="34" charset="0"/>
                <a:cs typeface="Open Sans" panose="020B0606030504020204" pitchFamily="34" charset="0"/>
              </a:rPr>
              <a:t>Presidentially- </a:t>
            </a:r>
            <a:r>
              <a:rPr lang="en-US" sz="1400" b="0">
                <a:latin typeface="Open Sans" panose="020B0606030504020204" pitchFamily="34" charset="0"/>
                <a:ea typeface="Open Sans" panose="020B0606030504020204" pitchFamily="34" charset="0"/>
                <a:cs typeface="Open Sans" panose="020B0606030504020204" pitchFamily="34" charset="0"/>
              </a:rPr>
              <a:t>Approved</a:t>
            </a:r>
            <a:r>
              <a:rPr lang="en-US" sz="1400" b="0" spc="15">
                <a:latin typeface="Open Sans" panose="020B0606030504020204" pitchFamily="34" charset="0"/>
                <a:ea typeface="Open Sans" panose="020B0606030504020204" pitchFamily="34" charset="0"/>
                <a:cs typeface="Open Sans" panose="020B0606030504020204" pitchFamily="34" charset="0"/>
              </a:rPr>
              <a:t> </a:t>
            </a:r>
            <a:r>
              <a:rPr lang="en-US" sz="1400" b="0" spc="-20">
                <a:latin typeface="Open Sans" panose="020B0606030504020204" pitchFamily="34" charset="0"/>
                <a:ea typeface="Open Sans" panose="020B0606030504020204" pitchFamily="34" charset="0"/>
                <a:cs typeface="Open Sans" panose="020B0606030504020204" pitchFamily="34" charset="0"/>
              </a:rPr>
              <a:t>Major </a:t>
            </a:r>
            <a:r>
              <a:rPr lang="en-US" sz="1400" b="0">
                <a:latin typeface="Open Sans" panose="020B0606030504020204" pitchFamily="34" charset="0"/>
                <a:ea typeface="Open Sans" panose="020B0606030504020204" pitchFamily="34" charset="0"/>
                <a:cs typeface="Open Sans" panose="020B0606030504020204" pitchFamily="34" charset="0"/>
              </a:rPr>
              <a:t>Disaster</a:t>
            </a:r>
            <a:r>
              <a:rPr lang="en-US" sz="1400" b="0" spc="-10">
                <a:latin typeface="Open Sans" panose="020B0606030504020204" pitchFamily="34" charset="0"/>
                <a:ea typeface="Open Sans" panose="020B0606030504020204" pitchFamily="34" charset="0"/>
                <a:cs typeface="Open Sans" panose="020B0606030504020204" pitchFamily="34" charset="0"/>
              </a:rPr>
              <a:t> Declaration (DR-4788)</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8"/>
          <p:cNvSpPr txBox="1"/>
          <p:nvPr/>
        </p:nvSpPr>
        <p:spPr>
          <a:xfrm>
            <a:off x="10841369" y="4913949"/>
            <a:ext cx="2579038" cy="808106"/>
          </a:xfrm>
          <a:prstGeom prst="rect">
            <a:avLst/>
          </a:prstGeom>
        </p:spPr>
        <p:txBody>
          <a:bodyPr vert="horz" wrap="square" lIns="0" tIns="79375" rIns="0" bIns="0" rtlCol="0">
            <a:spAutoFit/>
          </a:bodyPr>
          <a:lstStyle/>
          <a:p>
            <a:pPr marL="17780">
              <a:lnSpc>
                <a:spcPct val="100000"/>
              </a:lnSpc>
              <a:spcBef>
                <a:spcPts val="625"/>
              </a:spcBef>
            </a:pPr>
            <a:r>
              <a:rPr lang="en-US" sz="1550" b="1">
                <a:solidFill>
                  <a:srgbClr val="0A78C2"/>
                </a:solidFill>
                <a:latin typeface="Open Sans" panose="020B0606030504020204" pitchFamily="34" charset="0"/>
                <a:ea typeface="Open Sans" panose="020B0606030504020204" pitchFamily="34" charset="0"/>
                <a:cs typeface="Open Sans" panose="020B0606030504020204" pitchFamily="34" charset="0"/>
              </a:rPr>
              <a:t>*October-December</a:t>
            </a:r>
            <a:r>
              <a:rPr sz="1550" b="1" spc="270">
                <a:solidFill>
                  <a:srgbClr val="0A78C2"/>
                </a:solidFill>
                <a:latin typeface="Open Sans" panose="020B0606030504020204" pitchFamily="34" charset="0"/>
                <a:ea typeface="Open Sans" panose="020B0606030504020204" pitchFamily="34" charset="0"/>
                <a:cs typeface="Open Sans" panose="020B0606030504020204" pitchFamily="34" charset="0"/>
              </a:rPr>
              <a:t> </a:t>
            </a:r>
            <a:r>
              <a:rPr sz="1550" b="1" spc="-20">
                <a:solidFill>
                  <a:srgbClr val="0A78C2"/>
                </a:solidFill>
                <a:latin typeface="Open Sans" panose="020B0606030504020204" pitchFamily="34" charset="0"/>
                <a:ea typeface="Open Sans" panose="020B0606030504020204" pitchFamily="34" charset="0"/>
                <a:cs typeface="Open Sans" panose="020B0606030504020204" pitchFamily="34" charset="0"/>
              </a:rPr>
              <a:t>2025</a:t>
            </a:r>
            <a:endParaRPr sz="1550" b="1">
              <a:solidFill>
                <a:srgbClr val="0A78C2"/>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00600"/>
              </a:lnSpc>
              <a:spcBef>
                <a:spcPts val="470"/>
              </a:spcBef>
            </a:pPr>
            <a:r>
              <a:rPr sz="1400" b="0">
                <a:latin typeface="Open Sans" panose="020B0606030504020204" pitchFamily="34" charset="0"/>
                <a:ea typeface="Open Sans" panose="020B0606030504020204" pitchFamily="34" charset="0"/>
                <a:cs typeface="Open Sans" panose="020B0606030504020204" pitchFamily="34" charset="0"/>
              </a:rPr>
              <a:t>HUD</a:t>
            </a:r>
            <a:r>
              <a:rPr sz="1400" b="0" spc="-80">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45-day</a:t>
            </a:r>
            <a:r>
              <a:rPr sz="1400" b="0" spc="-4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timeline</a:t>
            </a:r>
            <a:r>
              <a:rPr sz="1400" b="0" spc="20">
                <a:latin typeface="Open Sans" panose="020B0606030504020204" pitchFamily="34" charset="0"/>
                <a:ea typeface="Open Sans" panose="020B0606030504020204" pitchFamily="34" charset="0"/>
                <a:cs typeface="Open Sans" panose="020B0606030504020204" pitchFamily="34" charset="0"/>
              </a:rPr>
              <a:t> </a:t>
            </a:r>
            <a:r>
              <a:rPr sz="1400" b="0" spc="-25">
                <a:latin typeface="Open Sans" panose="020B0606030504020204" pitchFamily="34" charset="0"/>
                <a:ea typeface="Open Sans" panose="020B0606030504020204" pitchFamily="34" charset="0"/>
                <a:cs typeface="Open Sans" panose="020B0606030504020204" pitchFamily="34" charset="0"/>
              </a:rPr>
              <a:t>for </a:t>
            </a:r>
            <a:r>
              <a:rPr sz="1400" b="0" spc="-10">
                <a:latin typeface="Open Sans" panose="020B0606030504020204" pitchFamily="34" charset="0"/>
                <a:ea typeface="Open Sans" panose="020B0606030504020204" pitchFamily="34" charset="0"/>
                <a:cs typeface="Open Sans" panose="020B0606030504020204" pitchFamily="34" charset="0"/>
              </a:rPr>
              <a:t>CDBG-</a:t>
            </a:r>
            <a:r>
              <a:rPr sz="1400" b="0">
                <a:latin typeface="Open Sans" panose="020B0606030504020204" pitchFamily="34" charset="0"/>
                <a:ea typeface="Open Sans" panose="020B0606030504020204" pitchFamily="34" charset="0"/>
                <a:cs typeface="Open Sans" panose="020B0606030504020204" pitchFamily="34" charset="0"/>
              </a:rPr>
              <a:t>DR</a:t>
            </a:r>
            <a:r>
              <a:rPr sz="1400" b="0" spc="-3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Action</a:t>
            </a:r>
            <a:r>
              <a:rPr sz="1400" b="0" spc="-10">
                <a:latin typeface="Open Sans" panose="020B0606030504020204" pitchFamily="34" charset="0"/>
                <a:ea typeface="Open Sans" panose="020B0606030504020204" pitchFamily="34" charset="0"/>
                <a:cs typeface="Open Sans" panose="020B0606030504020204" pitchFamily="34" charset="0"/>
              </a:rPr>
              <a:t> </a:t>
            </a:r>
            <a:r>
              <a:rPr sz="1400" b="0" spc="-20">
                <a:latin typeface="Open Sans" panose="020B0606030504020204" pitchFamily="34" charset="0"/>
                <a:ea typeface="Open Sans" panose="020B0606030504020204" pitchFamily="34" charset="0"/>
                <a:cs typeface="Open Sans" panose="020B0606030504020204" pitchFamily="34" charset="0"/>
              </a:rPr>
              <a:t>Plan </a:t>
            </a:r>
            <a:r>
              <a:rPr sz="1400" b="0" spc="-10">
                <a:latin typeface="Open Sans" panose="020B0606030504020204" pitchFamily="34" charset="0"/>
                <a:ea typeface="Open Sans" panose="020B0606030504020204" pitchFamily="34" charset="0"/>
                <a:cs typeface="Open Sans" panose="020B0606030504020204" pitchFamily="34" charset="0"/>
              </a:rPr>
              <a:t>Review</a:t>
            </a:r>
            <a:endParaRPr sz="1400">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9"/>
          <p:cNvSpPr txBox="1"/>
          <p:nvPr/>
        </p:nvSpPr>
        <p:spPr>
          <a:xfrm>
            <a:off x="4023605" y="4914220"/>
            <a:ext cx="1936114" cy="1653658"/>
          </a:xfrm>
          <a:prstGeom prst="rect">
            <a:avLst/>
          </a:prstGeom>
        </p:spPr>
        <p:txBody>
          <a:bodyPr vert="horz" wrap="square" lIns="0" tIns="70485" rIns="0" bIns="0" rtlCol="0">
            <a:spAutoFit/>
          </a:bodyPr>
          <a:lstStyle/>
          <a:p>
            <a:pPr marL="17780">
              <a:lnSpc>
                <a:spcPct val="100000"/>
              </a:lnSpc>
              <a:spcBef>
                <a:spcPts val="555"/>
              </a:spcBef>
            </a:pPr>
            <a:r>
              <a:rPr sz="1550" b="1">
                <a:solidFill>
                  <a:srgbClr val="1008B0"/>
                </a:solidFill>
                <a:latin typeface="Open Sans" panose="020B0606030504020204" pitchFamily="34" charset="0"/>
                <a:ea typeface="Open Sans" panose="020B0606030504020204" pitchFamily="34" charset="0"/>
                <a:cs typeface="Open Sans" panose="020B0606030504020204" pitchFamily="34" charset="0"/>
              </a:rPr>
              <a:t>March</a:t>
            </a:r>
            <a:r>
              <a:rPr sz="1550" b="1" spc="135">
                <a:solidFill>
                  <a:srgbClr val="1008B0"/>
                </a:solidFill>
                <a:latin typeface="Open Sans" panose="020B0606030504020204" pitchFamily="34" charset="0"/>
                <a:ea typeface="Open Sans" panose="020B0606030504020204" pitchFamily="34" charset="0"/>
                <a:cs typeface="Open Sans" panose="020B0606030504020204" pitchFamily="34" charset="0"/>
              </a:rPr>
              <a:t> </a:t>
            </a:r>
            <a:r>
              <a:rPr sz="1550" b="1">
                <a:solidFill>
                  <a:srgbClr val="1008B0"/>
                </a:solidFill>
                <a:latin typeface="Open Sans" panose="020B0606030504020204" pitchFamily="34" charset="0"/>
                <a:ea typeface="Open Sans" panose="020B0606030504020204" pitchFamily="34" charset="0"/>
                <a:cs typeface="Open Sans" panose="020B0606030504020204" pitchFamily="34" charset="0"/>
              </a:rPr>
              <a:t>19,</a:t>
            </a:r>
            <a:r>
              <a:rPr sz="1550" b="1" spc="55">
                <a:solidFill>
                  <a:srgbClr val="1008B0"/>
                </a:solidFill>
                <a:latin typeface="Open Sans" panose="020B0606030504020204" pitchFamily="34" charset="0"/>
                <a:ea typeface="Open Sans" panose="020B0606030504020204" pitchFamily="34" charset="0"/>
                <a:cs typeface="Open Sans" panose="020B0606030504020204" pitchFamily="34" charset="0"/>
              </a:rPr>
              <a:t> </a:t>
            </a:r>
            <a:r>
              <a:rPr sz="1550" b="1" spc="-20">
                <a:solidFill>
                  <a:srgbClr val="1008B0"/>
                </a:solidFill>
                <a:latin typeface="Open Sans" panose="020B0606030504020204" pitchFamily="34" charset="0"/>
                <a:ea typeface="Open Sans" panose="020B0606030504020204" pitchFamily="34" charset="0"/>
                <a:cs typeface="Open Sans" panose="020B0606030504020204" pitchFamily="34" charset="0"/>
              </a:rPr>
              <a:t>2025</a:t>
            </a:r>
            <a:endParaRPr sz="1550" b="1">
              <a:solidFill>
                <a:srgbClr val="1008B0"/>
              </a:solidFill>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99800"/>
              </a:lnSpc>
              <a:spcBef>
                <a:spcPts val="430"/>
              </a:spcBef>
            </a:pPr>
            <a:r>
              <a:rPr sz="1400" b="0">
                <a:latin typeface="Open Sans" panose="020B0606030504020204" pitchFamily="34" charset="0"/>
                <a:ea typeface="Open Sans" panose="020B0606030504020204" pitchFamily="34" charset="0"/>
                <a:cs typeface="Open Sans" panose="020B0606030504020204" pitchFamily="34" charset="0"/>
              </a:rPr>
              <a:t>HUD</a:t>
            </a:r>
            <a:r>
              <a:rPr sz="1400" b="0" spc="-5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releases </a:t>
            </a:r>
            <a:r>
              <a:rPr sz="1400" b="0" spc="-10">
                <a:latin typeface="Open Sans" panose="020B0606030504020204" pitchFamily="34" charset="0"/>
                <a:ea typeface="Open Sans" panose="020B0606030504020204" pitchFamily="34" charset="0"/>
                <a:cs typeface="Open Sans" panose="020B0606030504020204" pitchFamily="34" charset="0"/>
              </a:rPr>
              <a:t>revisions </a:t>
            </a:r>
            <a:r>
              <a:rPr sz="1400" b="0">
                <a:latin typeface="Open Sans" panose="020B0606030504020204" pitchFamily="34" charset="0"/>
                <a:ea typeface="Open Sans" panose="020B0606030504020204" pitchFamily="34" charset="0"/>
                <a:cs typeface="Open Sans" panose="020B0606030504020204" pitchFamily="34" charset="0"/>
              </a:rPr>
              <a:t>to</a:t>
            </a:r>
            <a:r>
              <a:rPr sz="1400" b="0" spc="-4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the</a:t>
            </a:r>
            <a:r>
              <a:rPr sz="1400" b="0" spc="-15">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Universal</a:t>
            </a:r>
            <a:r>
              <a:rPr sz="1400" b="0" spc="500">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Notice,</a:t>
            </a:r>
            <a:r>
              <a:rPr sz="1400" b="0" spc="-2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which</a:t>
            </a:r>
            <a:r>
              <a:rPr sz="1400" b="0" spc="-45">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detail </a:t>
            </a:r>
            <a:r>
              <a:rPr sz="1400" b="0">
                <a:latin typeface="Open Sans" panose="020B0606030504020204" pitchFamily="34" charset="0"/>
                <a:ea typeface="Open Sans" panose="020B0606030504020204" pitchFamily="34" charset="0"/>
                <a:cs typeface="Open Sans" panose="020B0606030504020204" pitchFamily="34" charset="0"/>
              </a:rPr>
              <a:t>grant</a:t>
            </a:r>
            <a:r>
              <a:rPr sz="1400" b="0" spc="-4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requirements</a:t>
            </a:r>
            <a:r>
              <a:rPr sz="1400" b="0" spc="-45">
                <a:latin typeface="Open Sans" panose="020B0606030504020204" pitchFamily="34" charset="0"/>
                <a:ea typeface="Open Sans" panose="020B0606030504020204" pitchFamily="34" charset="0"/>
                <a:cs typeface="Open Sans" panose="020B0606030504020204" pitchFamily="34" charset="0"/>
              </a:rPr>
              <a:t> </a:t>
            </a:r>
            <a:r>
              <a:rPr sz="1400" b="0" spc="-25">
                <a:latin typeface="Open Sans" panose="020B0606030504020204" pitchFamily="34" charset="0"/>
                <a:ea typeface="Open Sans" panose="020B0606030504020204" pitchFamily="34" charset="0"/>
                <a:cs typeface="Open Sans" panose="020B0606030504020204" pitchFamily="34" charset="0"/>
              </a:rPr>
              <a:t>for </a:t>
            </a:r>
            <a:r>
              <a:rPr sz="1400" b="0" spc="-10">
                <a:latin typeface="Open Sans" panose="020B0606030504020204" pitchFamily="34" charset="0"/>
                <a:ea typeface="Open Sans" panose="020B0606030504020204" pitchFamily="34" charset="0"/>
                <a:cs typeface="Open Sans" panose="020B0606030504020204" pitchFamily="34" charset="0"/>
              </a:rPr>
              <a:t>CDBG-</a:t>
            </a:r>
            <a:r>
              <a:rPr sz="1400" b="0">
                <a:latin typeface="Open Sans" panose="020B0606030504020204" pitchFamily="34" charset="0"/>
                <a:ea typeface="Open Sans" panose="020B0606030504020204" pitchFamily="34" charset="0"/>
                <a:cs typeface="Open Sans" panose="020B0606030504020204" pitchFamily="34" charset="0"/>
              </a:rPr>
              <a:t>DR</a:t>
            </a:r>
            <a:r>
              <a:rPr sz="1400" b="0" spc="-15">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grantees, </a:t>
            </a:r>
            <a:r>
              <a:rPr sz="1400" b="0">
                <a:latin typeface="Open Sans" panose="020B0606030504020204" pitchFamily="34" charset="0"/>
                <a:ea typeface="Open Sans" panose="020B0606030504020204" pitchFamily="34" charset="0"/>
                <a:cs typeface="Open Sans" panose="020B0606030504020204" pitchFamily="34" charset="0"/>
              </a:rPr>
              <a:t>including</a:t>
            </a:r>
            <a:r>
              <a:rPr sz="1400" b="0" spc="-50">
                <a:latin typeface="Open Sans" panose="020B0606030504020204" pitchFamily="34" charset="0"/>
                <a:ea typeface="Open Sans" panose="020B0606030504020204" pitchFamily="34" charset="0"/>
                <a:cs typeface="Open Sans" panose="020B0606030504020204" pitchFamily="34" charset="0"/>
              </a:rPr>
              <a:t> </a:t>
            </a:r>
            <a:r>
              <a:rPr lang="en-US" sz="1400" spc="-20">
                <a:latin typeface="Open Sans" panose="020B0606030504020204" pitchFamily="34" charset="0"/>
                <a:ea typeface="Open Sans" panose="020B0606030504020204" pitchFamily="34" charset="0"/>
                <a:cs typeface="Open Sans" panose="020B0606030504020204" pitchFamily="34" charset="0"/>
              </a:rPr>
              <a:t>Arkansas</a:t>
            </a:r>
            <a:endParaRPr sz="1400">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10"/>
          <p:cNvSpPr txBox="1"/>
          <p:nvPr/>
        </p:nvSpPr>
        <p:spPr>
          <a:xfrm>
            <a:off x="8186039" y="4919029"/>
            <a:ext cx="1779905" cy="1662699"/>
          </a:xfrm>
          <a:prstGeom prst="rect">
            <a:avLst/>
          </a:prstGeom>
          <a:ln>
            <a:noFill/>
          </a:ln>
        </p:spPr>
        <p:txBody>
          <a:bodyPr vert="horz" wrap="square" lIns="0" tIns="38735" rIns="0" bIns="0" rtlCol="0">
            <a:spAutoFit/>
          </a:bodyPr>
          <a:lstStyle/>
          <a:p>
            <a:pPr marL="12700" marR="244475">
              <a:lnSpc>
                <a:spcPct val="107800"/>
              </a:lnSpc>
              <a:spcBef>
                <a:spcPts val="305"/>
              </a:spcBef>
            </a:pPr>
            <a:r>
              <a:rPr lang="en-US" sz="1550" b="1">
                <a:solidFill>
                  <a:srgbClr val="0A78C2"/>
                </a:solidFill>
                <a:latin typeface="Open Sans" panose="020B0606030504020204" pitchFamily="34" charset="0"/>
                <a:ea typeface="Open Sans" panose="020B0606030504020204" pitchFamily="34" charset="0"/>
                <a:cs typeface="Open Sans" panose="020B0606030504020204" pitchFamily="34" charset="0"/>
              </a:rPr>
              <a:t>*September - October </a:t>
            </a:r>
            <a:r>
              <a:rPr sz="1550" b="1" spc="-20">
                <a:solidFill>
                  <a:srgbClr val="0A78C2"/>
                </a:solidFill>
                <a:latin typeface="Open Sans" panose="020B0606030504020204" pitchFamily="34" charset="0"/>
                <a:ea typeface="Open Sans" panose="020B0606030504020204" pitchFamily="34" charset="0"/>
                <a:cs typeface="Open Sans" panose="020B0606030504020204" pitchFamily="34" charset="0"/>
              </a:rPr>
              <a:t>2025 </a:t>
            </a:r>
            <a:r>
              <a:rPr lang="en-US" sz="1400" b="0" spc="-10">
                <a:solidFill>
                  <a:srgbClr val="0A78C2"/>
                </a:solidFill>
                <a:latin typeface="Open Sans" panose="020B0606030504020204" pitchFamily="34" charset="0"/>
                <a:ea typeface="Open Sans" panose="020B0606030504020204" pitchFamily="34" charset="0"/>
                <a:cs typeface="Open Sans" panose="020B0606030504020204" pitchFamily="34" charset="0"/>
              </a:rPr>
              <a:t> </a:t>
            </a:r>
            <a:r>
              <a:rPr lang="en-US" sz="1400" b="0" spc="-10">
                <a:latin typeface="Open Sans" panose="020B0606030504020204" pitchFamily="34" charset="0"/>
                <a:ea typeface="Open Sans" panose="020B0606030504020204" pitchFamily="34" charset="0"/>
                <a:cs typeface="Open Sans" panose="020B0606030504020204" pitchFamily="34" charset="0"/>
              </a:rPr>
              <a:t>ADFA </a:t>
            </a:r>
            <a:r>
              <a:rPr sz="1400" b="0">
                <a:latin typeface="Open Sans" panose="020B0606030504020204" pitchFamily="34" charset="0"/>
                <a:ea typeface="Open Sans" panose="020B0606030504020204" pitchFamily="34" charset="0"/>
                <a:cs typeface="Open Sans" panose="020B0606030504020204" pitchFamily="34" charset="0"/>
              </a:rPr>
              <a:t>to</a:t>
            </a:r>
            <a:r>
              <a:rPr sz="1400" b="0" spc="-10">
                <a:latin typeface="Open Sans" panose="020B0606030504020204" pitchFamily="34" charset="0"/>
                <a:ea typeface="Open Sans" panose="020B0606030504020204" pitchFamily="34" charset="0"/>
                <a:cs typeface="Open Sans" panose="020B0606030504020204" pitchFamily="34" charset="0"/>
              </a:rPr>
              <a:t> release </a:t>
            </a:r>
            <a:r>
              <a:rPr sz="1400" b="0">
                <a:latin typeface="Open Sans" panose="020B0606030504020204" pitchFamily="34" charset="0"/>
                <a:ea typeface="Open Sans" panose="020B0606030504020204" pitchFamily="34" charset="0"/>
                <a:cs typeface="Open Sans" panose="020B0606030504020204" pitchFamily="34" charset="0"/>
              </a:rPr>
              <a:t>draft</a:t>
            </a:r>
            <a:r>
              <a:rPr sz="1400" b="0" spc="-10">
                <a:latin typeface="Open Sans" panose="020B0606030504020204" pitchFamily="34" charset="0"/>
                <a:ea typeface="Open Sans" panose="020B0606030504020204" pitchFamily="34" charset="0"/>
                <a:cs typeface="Open Sans" panose="020B0606030504020204" pitchFamily="34" charset="0"/>
              </a:rPr>
              <a:t> CDBG-</a:t>
            </a:r>
            <a:r>
              <a:rPr sz="1400" b="0" spc="-25">
                <a:latin typeface="Open Sans" panose="020B0606030504020204" pitchFamily="34" charset="0"/>
                <a:ea typeface="Open Sans" panose="020B0606030504020204" pitchFamily="34" charset="0"/>
                <a:cs typeface="Open Sans" panose="020B0606030504020204" pitchFamily="34" charset="0"/>
              </a:rPr>
              <a:t>DR</a:t>
            </a:r>
            <a:endParaRPr sz="1400">
              <a:latin typeface="Open Sans" panose="020B0606030504020204" pitchFamily="34" charset="0"/>
              <a:ea typeface="Open Sans" panose="020B0606030504020204" pitchFamily="34" charset="0"/>
              <a:cs typeface="Open Sans" panose="020B0606030504020204" pitchFamily="34" charset="0"/>
            </a:endParaRPr>
          </a:p>
          <a:p>
            <a:pPr marL="12700" marR="5080">
              <a:lnSpc>
                <a:spcPct val="100600"/>
              </a:lnSpc>
              <a:spcBef>
                <a:spcPts val="35"/>
              </a:spcBef>
            </a:pPr>
            <a:r>
              <a:rPr sz="1400" b="0">
                <a:latin typeface="Open Sans" panose="020B0606030504020204" pitchFamily="34" charset="0"/>
                <a:ea typeface="Open Sans" panose="020B0606030504020204" pitchFamily="34" charset="0"/>
                <a:cs typeface="Open Sans" panose="020B0606030504020204" pitchFamily="34" charset="0"/>
              </a:rPr>
              <a:t>Action</a:t>
            </a:r>
            <a:r>
              <a:rPr sz="1400" b="0" spc="10">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Plan</a:t>
            </a:r>
            <a:r>
              <a:rPr sz="1400" b="0" spc="-6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for</a:t>
            </a:r>
            <a:r>
              <a:rPr sz="1400" b="0" spc="10">
                <a:latin typeface="Open Sans" panose="020B0606030504020204" pitchFamily="34" charset="0"/>
                <a:ea typeface="Open Sans" panose="020B0606030504020204" pitchFamily="34" charset="0"/>
                <a:cs typeface="Open Sans" panose="020B0606030504020204" pitchFamily="34" charset="0"/>
              </a:rPr>
              <a:t> </a:t>
            </a:r>
            <a:r>
              <a:rPr sz="1400" b="0" spc="-25">
                <a:latin typeface="Open Sans" panose="020B0606030504020204" pitchFamily="34" charset="0"/>
                <a:ea typeface="Open Sans" panose="020B0606030504020204" pitchFamily="34" charset="0"/>
                <a:cs typeface="Open Sans" panose="020B0606030504020204" pitchFamily="34" charset="0"/>
              </a:rPr>
              <a:t>30- </a:t>
            </a:r>
            <a:r>
              <a:rPr sz="1400" b="0">
                <a:latin typeface="Open Sans" panose="020B0606030504020204" pitchFamily="34" charset="0"/>
                <a:ea typeface="Open Sans" panose="020B0606030504020204" pitchFamily="34" charset="0"/>
                <a:cs typeface="Open Sans" panose="020B0606030504020204" pitchFamily="34" charset="0"/>
              </a:rPr>
              <a:t>day</a:t>
            </a:r>
            <a:r>
              <a:rPr sz="1400" b="0" spc="-4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public</a:t>
            </a:r>
            <a:r>
              <a:rPr sz="1400" b="0" spc="20">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comment period</a:t>
            </a:r>
            <a:endParaRPr sz="1400">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11"/>
          <p:cNvSpPr txBox="1"/>
          <p:nvPr/>
        </p:nvSpPr>
        <p:spPr>
          <a:xfrm>
            <a:off x="2418713" y="2657157"/>
            <a:ext cx="1723589" cy="1418336"/>
          </a:xfrm>
          <a:prstGeom prst="rect">
            <a:avLst/>
          </a:prstGeom>
        </p:spPr>
        <p:txBody>
          <a:bodyPr vert="horz" wrap="square" lIns="0" tIns="14604" rIns="0" bIns="0" rtlCol="0">
            <a:spAutoFit/>
          </a:bodyPr>
          <a:lstStyle/>
          <a:p>
            <a:pPr marL="12700" marR="86995">
              <a:lnSpc>
                <a:spcPct val="100600"/>
              </a:lnSpc>
              <a:spcBef>
                <a:spcPts val="114"/>
              </a:spcBef>
            </a:pPr>
            <a:r>
              <a:rPr sz="1400" b="0">
                <a:latin typeface="Open Sans" panose="020B0606030504020204" pitchFamily="34" charset="0"/>
                <a:ea typeface="Open Sans" panose="020B0606030504020204" pitchFamily="34" charset="0"/>
                <a:cs typeface="Open Sans" panose="020B0606030504020204" pitchFamily="34" charset="0"/>
              </a:rPr>
              <a:t>Federal</a:t>
            </a:r>
            <a:r>
              <a:rPr sz="1400" b="0" spc="-20">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Register </a:t>
            </a:r>
            <a:r>
              <a:rPr sz="1400" b="0">
                <a:latin typeface="Open Sans" panose="020B0606030504020204" pitchFamily="34" charset="0"/>
                <a:ea typeface="Open Sans" panose="020B0606030504020204" pitchFamily="34" charset="0"/>
                <a:cs typeface="Open Sans" panose="020B0606030504020204" pitchFamily="34" charset="0"/>
              </a:rPr>
              <a:t>Notice</a:t>
            </a:r>
            <a:r>
              <a:rPr sz="1400" b="0" spc="-35">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published </a:t>
            </a:r>
            <a:r>
              <a:rPr sz="1400" b="0">
                <a:latin typeface="Open Sans" panose="020B0606030504020204" pitchFamily="34" charset="0"/>
                <a:ea typeface="Open Sans" panose="020B0606030504020204" pitchFamily="34" charset="0"/>
                <a:cs typeface="Open Sans" panose="020B0606030504020204" pitchFamily="34" charset="0"/>
              </a:rPr>
              <a:t>allocating</a:t>
            </a:r>
            <a:r>
              <a:rPr sz="1400" b="0" spc="-10">
                <a:latin typeface="Open Sans" panose="020B0606030504020204" pitchFamily="34" charset="0"/>
                <a:ea typeface="Open Sans" panose="020B0606030504020204" pitchFamily="34" charset="0"/>
                <a:cs typeface="Open Sans" panose="020B0606030504020204" pitchFamily="34" charset="0"/>
              </a:rPr>
              <a:t> </a:t>
            </a:r>
            <a:r>
              <a:rPr sz="1400" b="0" spc="-20">
                <a:latin typeface="Open Sans" panose="020B0606030504020204" pitchFamily="34" charset="0"/>
                <a:ea typeface="Open Sans" panose="020B0606030504020204" pitchFamily="34" charset="0"/>
                <a:cs typeface="Open Sans" panose="020B0606030504020204" pitchFamily="34" charset="0"/>
              </a:rPr>
              <a:t>CDBG- </a:t>
            </a:r>
            <a:r>
              <a:rPr sz="1400" b="0">
                <a:latin typeface="Open Sans" panose="020B0606030504020204" pitchFamily="34" charset="0"/>
                <a:ea typeface="Open Sans" panose="020B0606030504020204" pitchFamily="34" charset="0"/>
                <a:cs typeface="Open Sans" panose="020B0606030504020204" pitchFamily="34" charset="0"/>
              </a:rPr>
              <a:t>DR</a:t>
            </a:r>
            <a:r>
              <a:rPr sz="1400" b="0" spc="-2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funds</a:t>
            </a:r>
            <a:r>
              <a:rPr sz="1400" b="0" spc="-40">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to</a:t>
            </a:r>
            <a:r>
              <a:rPr sz="1400" b="0" spc="-15">
                <a:latin typeface="Open Sans" panose="020B0606030504020204" pitchFamily="34" charset="0"/>
                <a:ea typeface="Open Sans" panose="020B0606030504020204" pitchFamily="34" charset="0"/>
                <a:cs typeface="Open Sans" panose="020B0606030504020204" pitchFamily="34" charset="0"/>
              </a:rPr>
              <a:t> </a:t>
            </a:r>
            <a:r>
              <a:rPr lang="en-US" sz="1400" spc="-20">
                <a:latin typeface="Open Sans" panose="020B0606030504020204" pitchFamily="34" charset="0"/>
                <a:ea typeface="Open Sans" panose="020B0606030504020204" pitchFamily="34" charset="0"/>
                <a:cs typeface="Open Sans" panose="020B0606030504020204" pitchFamily="34" charset="0"/>
              </a:rPr>
              <a:t>Arkansas</a:t>
            </a:r>
            <a:endParaRPr sz="1400">
              <a:latin typeface="Open Sans" panose="020B0606030504020204" pitchFamily="34" charset="0"/>
              <a:ea typeface="Open Sans" panose="020B0606030504020204" pitchFamily="34" charset="0"/>
              <a:cs typeface="Open Sans" panose="020B0606030504020204" pitchFamily="34" charset="0"/>
            </a:endParaRPr>
          </a:p>
          <a:p>
            <a:pPr marL="12700">
              <a:lnSpc>
                <a:spcPct val="100000"/>
              </a:lnSpc>
              <a:spcBef>
                <a:spcPts val="615"/>
              </a:spcBef>
            </a:pPr>
            <a:r>
              <a:rPr sz="1550" b="1">
                <a:solidFill>
                  <a:srgbClr val="1008B0"/>
                </a:solidFill>
                <a:latin typeface="Open Sans" panose="020B0606030504020204" pitchFamily="34" charset="0"/>
                <a:ea typeface="Open Sans" panose="020B0606030504020204" pitchFamily="34" charset="0"/>
                <a:cs typeface="Open Sans" panose="020B0606030504020204" pitchFamily="34" charset="0"/>
              </a:rPr>
              <a:t>January</a:t>
            </a:r>
            <a:r>
              <a:rPr sz="1550" b="1" spc="90">
                <a:solidFill>
                  <a:srgbClr val="1008B0"/>
                </a:solidFill>
                <a:latin typeface="Open Sans" panose="020B0606030504020204" pitchFamily="34" charset="0"/>
                <a:ea typeface="Open Sans" panose="020B0606030504020204" pitchFamily="34" charset="0"/>
                <a:cs typeface="Open Sans" panose="020B0606030504020204" pitchFamily="34" charset="0"/>
              </a:rPr>
              <a:t> </a:t>
            </a:r>
            <a:r>
              <a:rPr sz="1550" b="1">
                <a:solidFill>
                  <a:srgbClr val="1008B0"/>
                </a:solidFill>
                <a:latin typeface="Open Sans" panose="020B0606030504020204" pitchFamily="34" charset="0"/>
                <a:ea typeface="Open Sans" panose="020B0606030504020204" pitchFamily="34" charset="0"/>
                <a:cs typeface="Open Sans" panose="020B0606030504020204" pitchFamily="34" charset="0"/>
              </a:rPr>
              <a:t>15,</a:t>
            </a:r>
            <a:r>
              <a:rPr sz="1550" b="1" spc="175">
                <a:solidFill>
                  <a:srgbClr val="1008B0"/>
                </a:solidFill>
                <a:latin typeface="Open Sans" panose="020B0606030504020204" pitchFamily="34" charset="0"/>
                <a:ea typeface="Open Sans" panose="020B0606030504020204" pitchFamily="34" charset="0"/>
                <a:cs typeface="Open Sans" panose="020B0606030504020204" pitchFamily="34" charset="0"/>
              </a:rPr>
              <a:t> </a:t>
            </a:r>
            <a:r>
              <a:rPr sz="1550" b="1" spc="-20">
                <a:solidFill>
                  <a:srgbClr val="1008B0"/>
                </a:solidFill>
                <a:latin typeface="Open Sans" panose="020B0606030504020204" pitchFamily="34" charset="0"/>
                <a:ea typeface="Open Sans" panose="020B0606030504020204" pitchFamily="34" charset="0"/>
                <a:cs typeface="Open Sans" panose="020B0606030504020204" pitchFamily="34" charset="0"/>
              </a:rPr>
              <a:t>2025</a:t>
            </a:r>
            <a:endParaRPr sz="1550" b="1">
              <a:solidFill>
                <a:srgbClr val="1008B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object 17"/>
          <p:cNvSpPr txBox="1"/>
          <p:nvPr/>
        </p:nvSpPr>
        <p:spPr>
          <a:xfrm>
            <a:off x="12675657" y="2599873"/>
            <a:ext cx="1723588" cy="1367041"/>
          </a:xfrm>
          <a:prstGeom prst="rect">
            <a:avLst/>
          </a:prstGeom>
        </p:spPr>
        <p:txBody>
          <a:bodyPr vert="horz" wrap="square" lIns="0" tIns="14605" rIns="0" bIns="0" rtlCol="0">
            <a:spAutoFit/>
          </a:bodyPr>
          <a:lstStyle/>
          <a:p>
            <a:pPr marL="48260" marR="5080">
              <a:lnSpc>
                <a:spcPct val="100600"/>
              </a:lnSpc>
              <a:spcBef>
                <a:spcPts val="115"/>
              </a:spcBef>
            </a:pPr>
            <a:r>
              <a:rPr lang="en-US" sz="1400">
                <a:latin typeface="Open Sans" panose="020B0606030504020204" pitchFamily="34" charset="0"/>
                <a:ea typeface="Open Sans" panose="020B0606030504020204" pitchFamily="34" charset="0"/>
                <a:cs typeface="Open Sans" panose="020B0606030504020204" pitchFamily="34" charset="0"/>
              </a:rPr>
              <a:t>ADFA </a:t>
            </a:r>
            <a:r>
              <a:rPr lang="en-US" sz="1400" b="0">
                <a:latin typeface="Open Sans" panose="020B0606030504020204" pitchFamily="34" charset="0"/>
                <a:ea typeface="Open Sans" panose="020B0606030504020204" pitchFamily="34" charset="0"/>
                <a:cs typeface="Open Sans" panose="020B0606030504020204" pitchFamily="34" charset="0"/>
              </a:rPr>
              <a:t>to</a:t>
            </a:r>
            <a:r>
              <a:rPr sz="1400" b="0" spc="-15">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execute </a:t>
            </a:r>
            <a:r>
              <a:rPr sz="1400" b="0">
                <a:latin typeface="Open Sans" panose="020B0606030504020204" pitchFamily="34" charset="0"/>
                <a:ea typeface="Open Sans" panose="020B0606030504020204" pitchFamily="34" charset="0"/>
                <a:cs typeface="Open Sans" panose="020B0606030504020204" pitchFamily="34" charset="0"/>
              </a:rPr>
              <a:t>grant</a:t>
            </a:r>
            <a:r>
              <a:rPr sz="1400" b="0" spc="-65">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agreement </a:t>
            </a:r>
            <a:r>
              <a:rPr sz="1400" b="0">
                <a:latin typeface="Open Sans" panose="020B0606030504020204" pitchFamily="34" charset="0"/>
                <a:ea typeface="Open Sans" panose="020B0606030504020204" pitchFamily="34" charset="0"/>
                <a:cs typeface="Open Sans" panose="020B0606030504020204" pitchFamily="34" charset="0"/>
              </a:rPr>
              <a:t>with</a:t>
            </a:r>
            <a:r>
              <a:rPr sz="1400" b="0" spc="-6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HUD</a:t>
            </a:r>
            <a:r>
              <a:rPr sz="1400" b="0" spc="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to</a:t>
            </a:r>
            <a:r>
              <a:rPr sz="1400" b="0" spc="5">
                <a:latin typeface="Open Sans" panose="020B0606030504020204" pitchFamily="34" charset="0"/>
                <a:ea typeface="Open Sans" panose="020B0606030504020204" pitchFamily="34" charset="0"/>
                <a:cs typeface="Open Sans" panose="020B0606030504020204" pitchFamily="34" charset="0"/>
              </a:rPr>
              <a:t> </a:t>
            </a:r>
            <a:r>
              <a:rPr sz="1400" b="0" spc="-20">
                <a:latin typeface="Open Sans" panose="020B0606030504020204" pitchFamily="34" charset="0"/>
                <a:ea typeface="Open Sans" panose="020B0606030504020204" pitchFamily="34" charset="0"/>
                <a:cs typeface="Open Sans" panose="020B0606030504020204" pitchFamily="34" charset="0"/>
              </a:rPr>
              <a:t>gain </a:t>
            </a:r>
            <a:r>
              <a:rPr sz="1400" b="0">
                <a:latin typeface="Open Sans" panose="020B0606030504020204" pitchFamily="34" charset="0"/>
                <a:ea typeface="Open Sans" panose="020B0606030504020204" pitchFamily="34" charset="0"/>
                <a:cs typeface="Open Sans" panose="020B0606030504020204" pitchFamily="34" charset="0"/>
              </a:rPr>
              <a:t>access</a:t>
            </a:r>
            <a:r>
              <a:rPr sz="1400" b="0" spc="-10">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to</a:t>
            </a:r>
            <a:r>
              <a:rPr sz="1400" b="0" spc="-60">
                <a:latin typeface="Open Sans" panose="020B0606030504020204" pitchFamily="34" charset="0"/>
                <a:ea typeface="Open Sans" panose="020B0606030504020204" pitchFamily="34" charset="0"/>
                <a:cs typeface="Open Sans" panose="020B0606030504020204" pitchFamily="34" charset="0"/>
              </a:rPr>
              <a:t> </a:t>
            </a:r>
            <a:r>
              <a:rPr sz="1400" b="0" spc="-20">
                <a:latin typeface="Open Sans" panose="020B0606030504020204" pitchFamily="34" charset="0"/>
                <a:ea typeface="Open Sans" panose="020B0606030504020204" pitchFamily="34" charset="0"/>
                <a:cs typeface="Open Sans" panose="020B0606030504020204" pitchFamily="34" charset="0"/>
              </a:rPr>
              <a:t>CDBG- </a:t>
            </a:r>
            <a:r>
              <a:rPr sz="1400" b="0">
                <a:latin typeface="Open Sans" panose="020B0606030504020204" pitchFamily="34" charset="0"/>
                <a:ea typeface="Open Sans" panose="020B0606030504020204" pitchFamily="34" charset="0"/>
                <a:cs typeface="Open Sans" panose="020B0606030504020204" pitchFamily="34" charset="0"/>
              </a:rPr>
              <a:t>DR</a:t>
            </a:r>
            <a:r>
              <a:rPr sz="1400" b="0" spc="-30">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funds</a:t>
            </a:r>
            <a:endParaRPr sz="1400">
              <a:latin typeface="Open Sans" panose="020B0606030504020204" pitchFamily="34" charset="0"/>
              <a:ea typeface="Open Sans" panose="020B0606030504020204" pitchFamily="34" charset="0"/>
              <a:cs typeface="Open Sans" panose="020B0606030504020204" pitchFamily="34" charset="0"/>
            </a:endParaRPr>
          </a:p>
          <a:p>
            <a:pPr marL="12700">
              <a:lnSpc>
                <a:spcPct val="100000"/>
              </a:lnSpc>
              <a:spcBef>
                <a:spcPts val="180"/>
              </a:spcBef>
            </a:pPr>
            <a:r>
              <a:rPr lang="en-US" sz="1550" b="1">
                <a:solidFill>
                  <a:srgbClr val="0A78C2"/>
                </a:solidFill>
                <a:latin typeface="Open Sans" panose="020B0606030504020204" pitchFamily="34" charset="0"/>
                <a:ea typeface="Open Sans" panose="020B0606030504020204" pitchFamily="34" charset="0"/>
                <a:cs typeface="Open Sans" panose="020B0606030504020204" pitchFamily="34" charset="0"/>
              </a:rPr>
              <a:t>*December</a:t>
            </a:r>
            <a:r>
              <a:rPr sz="1550" b="1" spc="155">
                <a:solidFill>
                  <a:srgbClr val="0A78C2"/>
                </a:solidFill>
                <a:latin typeface="Open Sans" panose="020B0606030504020204" pitchFamily="34" charset="0"/>
                <a:ea typeface="Open Sans" panose="020B0606030504020204" pitchFamily="34" charset="0"/>
                <a:cs typeface="Open Sans" panose="020B0606030504020204" pitchFamily="34" charset="0"/>
              </a:rPr>
              <a:t> </a:t>
            </a:r>
            <a:r>
              <a:rPr sz="1550" b="1" spc="-20">
                <a:solidFill>
                  <a:srgbClr val="0A78C2"/>
                </a:solidFill>
                <a:latin typeface="Open Sans" panose="020B0606030504020204" pitchFamily="34" charset="0"/>
                <a:ea typeface="Open Sans" panose="020B0606030504020204" pitchFamily="34" charset="0"/>
                <a:cs typeface="Open Sans" panose="020B0606030504020204" pitchFamily="34" charset="0"/>
              </a:rPr>
              <a:t>2025</a:t>
            </a:r>
            <a:endParaRPr sz="1550" b="1">
              <a:solidFill>
                <a:srgbClr val="0A78C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object 18"/>
          <p:cNvSpPr txBox="1"/>
          <p:nvPr/>
        </p:nvSpPr>
        <p:spPr>
          <a:xfrm>
            <a:off x="9965944" y="2952384"/>
            <a:ext cx="1616710" cy="1042035"/>
          </a:xfrm>
          <a:prstGeom prst="rect">
            <a:avLst/>
          </a:prstGeom>
        </p:spPr>
        <p:txBody>
          <a:bodyPr vert="horz" wrap="square" lIns="0" tIns="14604" rIns="0" bIns="0" rtlCol="0">
            <a:spAutoFit/>
          </a:bodyPr>
          <a:lstStyle/>
          <a:p>
            <a:pPr marL="19050" marR="5080">
              <a:lnSpc>
                <a:spcPct val="100600"/>
              </a:lnSpc>
              <a:spcBef>
                <a:spcPts val="114"/>
              </a:spcBef>
            </a:pPr>
            <a:r>
              <a:rPr lang="en-US" sz="1400" spc="-15">
                <a:latin typeface="Open Sans" panose="020B0606030504020204" pitchFamily="34" charset="0"/>
                <a:ea typeface="Open Sans" panose="020B0606030504020204" pitchFamily="34" charset="0"/>
                <a:cs typeface="Open Sans" panose="020B0606030504020204" pitchFamily="34" charset="0"/>
              </a:rPr>
              <a:t>ADFA</a:t>
            </a:r>
            <a:r>
              <a:rPr lang="en-US" sz="1400" b="0" spc="-1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to</a:t>
            </a:r>
            <a:r>
              <a:rPr sz="1400" b="0" spc="-15">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submit </a:t>
            </a:r>
            <a:r>
              <a:rPr sz="1400" b="0">
                <a:latin typeface="Open Sans" panose="020B0606030504020204" pitchFamily="34" charset="0"/>
                <a:ea typeface="Open Sans" panose="020B0606030504020204" pitchFamily="34" charset="0"/>
                <a:cs typeface="Open Sans" panose="020B0606030504020204" pitchFamily="34" charset="0"/>
              </a:rPr>
              <a:t>final </a:t>
            </a:r>
            <a:r>
              <a:rPr sz="1400" b="0" spc="-10">
                <a:latin typeface="Open Sans" panose="020B0606030504020204" pitchFamily="34" charset="0"/>
                <a:ea typeface="Open Sans" panose="020B0606030504020204" pitchFamily="34" charset="0"/>
                <a:cs typeface="Open Sans" panose="020B0606030504020204" pitchFamily="34" charset="0"/>
              </a:rPr>
              <a:t>CDBG-</a:t>
            </a:r>
            <a:r>
              <a:rPr sz="1400" b="0" spc="-25">
                <a:latin typeface="Open Sans" panose="020B0606030504020204" pitchFamily="34" charset="0"/>
                <a:ea typeface="Open Sans" panose="020B0606030504020204" pitchFamily="34" charset="0"/>
                <a:cs typeface="Open Sans" panose="020B0606030504020204" pitchFamily="34" charset="0"/>
              </a:rPr>
              <a:t>DR </a:t>
            </a:r>
            <a:r>
              <a:rPr sz="1400" b="0">
                <a:latin typeface="Open Sans" panose="020B0606030504020204" pitchFamily="34" charset="0"/>
                <a:ea typeface="Open Sans" panose="020B0606030504020204" pitchFamily="34" charset="0"/>
                <a:cs typeface="Open Sans" panose="020B0606030504020204" pitchFamily="34" charset="0"/>
              </a:rPr>
              <a:t>Action Plan</a:t>
            </a:r>
            <a:r>
              <a:rPr sz="1400" b="0" spc="-70">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to</a:t>
            </a:r>
            <a:r>
              <a:rPr sz="1400" b="0" spc="-5">
                <a:latin typeface="Open Sans" panose="020B0606030504020204" pitchFamily="34" charset="0"/>
                <a:ea typeface="Open Sans" panose="020B0606030504020204" pitchFamily="34" charset="0"/>
                <a:cs typeface="Open Sans" panose="020B0606030504020204" pitchFamily="34" charset="0"/>
              </a:rPr>
              <a:t> </a:t>
            </a:r>
            <a:r>
              <a:rPr sz="1400" b="0" spc="-25">
                <a:latin typeface="Open Sans" panose="020B0606030504020204" pitchFamily="34" charset="0"/>
                <a:ea typeface="Open Sans" panose="020B0606030504020204" pitchFamily="34" charset="0"/>
                <a:cs typeface="Open Sans" panose="020B0606030504020204" pitchFamily="34" charset="0"/>
              </a:rPr>
              <a:t>HUD</a:t>
            </a:r>
            <a:endParaRPr sz="1400">
              <a:latin typeface="Open Sans" panose="020B0606030504020204" pitchFamily="34" charset="0"/>
              <a:ea typeface="Open Sans" panose="020B0606030504020204" pitchFamily="34" charset="0"/>
              <a:cs typeface="Open Sans" panose="020B0606030504020204" pitchFamily="34" charset="0"/>
            </a:endParaRPr>
          </a:p>
          <a:p>
            <a:pPr marL="12700">
              <a:lnSpc>
                <a:spcPct val="100000"/>
              </a:lnSpc>
              <a:spcBef>
                <a:spcPts val="1050"/>
              </a:spcBef>
            </a:pPr>
            <a:r>
              <a:rPr lang="en-US" sz="1550" b="1">
                <a:solidFill>
                  <a:srgbClr val="0A78C2"/>
                </a:solidFill>
                <a:latin typeface="Open Sans" panose="020B0606030504020204" pitchFamily="34" charset="0"/>
                <a:ea typeface="Open Sans" panose="020B0606030504020204" pitchFamily="34" charset="0"/>
                <a:cs typeface="Open Sans" panose="020B0606030504020204" pitchFamily="34" charset="0"/>
              </a:rPr>
              <a:t>*October</a:t>
            </a:r>
            <a:r>
              <a:rPr sz="1550" b="1" spc="125">
                <a:solidFill>
                  <a:srgbClr val="0A78C2"/>
                </a:solidFill>
                <a:latin typeface="Open Sans" panose="020B0606030504020204" pitchFamily="34" charset="0"/>
                <a:ea typeface="Open Sans" panose="020B0606030504020204" pitchFamily="34" charset="0"/>
                <a:cs typeface="Open Sans" panose="020B0606030504020204" pitchFamily="34" charset="0"/>
              </a:rPr>
              <a:t> </a:t>
            </a:r>
            <a:r>
              <a:rPr sz="1550" b="1" spc="-20">
                <a:solidFill>
                  <a:srgbClr val="0A78C2"/>
                </a:solidFill>
                <a:latin typeface="Open Sans" panose="020B0606030504020204" pitchFamily="34" charset="0"/>
                <a:ea typeface="Open Sans" panose="020B0606030504020204" pitchFamily="34" charset="0"/>
                <a:cs typeface="Open Sans" panose="020B0606030504020204" pitchFamily="34" charset="0"/>
              </a:rPr>
              <a:t>2025</a:t>
            </a:r>
            <a:endParaRPr sz="1550" b="1">
              <a:solidFill>
                <a:srgbClr val="0A78C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object 19"/>
          <p:cNvSpPr txBox="1"/>
          <p:nvPr/>
        </p:nvSpPr>
        <p:spPr>
          <a:xfrm>
            <a:off x="6200077" y="2657157"/>
            <a:ext cx="2182747" cy="1418336"/>
          </a:xfrm>
          <a:prstGeom prst="rect">
            <a:avLst/>
          </a:prstGeom>
        </p:spPr>
        <p:txBody>
          <a:bodyPr vert="horz" wrap="square" lIns="0" tIns="14604" rIns="0" bIns="0" rtlCol="0">
            <a:spAutoFit/>
          </a:bodyPr>
          <a:lstStyle/>
          <a:p>
            <a:pPr marL="12700" marR="5080">
              <a:lnSpc>
                <a:spcPct val="100600"/>
              </a:lnSpc>
              <a:spcBef>
                <a:spcPts val="114"/>
              </a:spcBef>
            </a:pPr>
            <a:r>
              <a:rPr lang="en-US" sz="1400" spc="-25">
                <a:latin typeface="Open Sans" panose="020B0606030504020204" pitchFamily="34" charset="0"/>
                <a:ea typeface="Open Sans" panose="020B0606030504020204" pitchFamily="34" charset="0"/>
                <a:cs typeface="Open Sans" panose="020B0606030504020204" pitchFamily="34" charset="0"/>
              </a:rPr>
              <a:t>ADFA</a:t>
            </a:r>
            <a:r>
              <a:rPr lang="en-US" sz="1400" b="0" spc="-25">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develops</a:t>
            </a:r>
            <a:r>
              <a:rPr sz="1400" b="0" spc="-50">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unmet </a:t>
            </a:r>
            <a:r>
              <a:rPr sz="1400" b="0">
                <a:latin typeface="Open Sans" panose="020B0606030504020204" pitchFamily="34" charset="0"/>
                <a:ea typeface="Open Sans" panose="020B0606030504020204" pitchFamily="34" charset="0"/>
                <a:cs typeface="Open Sans" panose="020B0606030504020204" pitchFamily="34" charset="0"/>
              </a:rPr>
              <a:t>needs</a:t>
            </a:r>
            <a:r>
              <a:rPr sz="1400" b="0" spc="-20">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assessment, </a:t>
            </a:r>
            <a:r>
              <a:rPr sz="1400" b="0">
                <a:latin typeface="Open Sans" panose="020B0606030504020204" pitchFamily="34" charset="0"/>
                <a:ea typeface="Open Sans" panose="020B0606030504020204" pitchFamily="34" charset="0"/>
                <a:cs typeface="Open Sans" panose="020B0606030504020204" pitchFamily="34" charset="0"/>
              </a:rPr>
              <a:t>conducts</a:t>
            </a:r>
            <a:r>
              <a:rPr sz="1400" b="0" spc="-20">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stakeholder </a:t>
            </a:r>
            <a:r>
              <a:rPr sz="1400" b="0">
                <a:latin typeface="Open Sans" panose="020B0606030504020204" pitchFamily="34" charset="0"/>
                <a:ea typeface="Open Sans" panose="020B0606030504020204" pitchFamily="34" charset="0"/>
                <a:cs typeface="Open Sans" panose="020B0606030504020204" pitchFamily="34" charset="0"/>
              </a:rPr>
              <a:t>engagement,</a:t>
            </a:r>
            <a:r>
              <a:rPr sz="1400" b="0" spc="-50">
                <a:latin typeface="Open Sans" panose="020B0606030504020204" pitchFamily="34" charset="0"/>
                <a:ea typeface="Open Sans" panose="020B0606030504020204" pitchFamily="34" charset="0"/>
                <a:cs typeface="Open Sans" panose="020B0606030504020204" pitchFamily="34" charset="0"/>
              </a:rPr>
              <a:t> </a:t>
            </a:r>
            <a:r>
              <a:rPr sz="1400" b="0">
                <a:latin typeface="Open Sans" panose="020B0606030504020204" pitchFamily="34" charset="0"/>
                <a:ea typeface="Open Sans" panose="020B0606030504020204" pitchFamily="34" charset="0"/>
                <a:cs typeface="Open Sans" panose="020B0606030504020204" pitchFamily="34" charset="0"/>
              </a:rPr>
              <a:t>and</a:t>
            </a:r>
            <a:r>
              <a:rPr sz="1400" b="0" spc="-70">
                <a:latin typeface="Open Sans" panose="020B0606030504020204" pitchFamily="34" charset="0"/>
                <a:ea typeface="Open Sans" panose="020B0606030504020204" pitchFamily="34" charset="0"/>
                <a:cs typeface="Open Sans" panose="020B0606030504020204" pitchFamily="34" charset="0"/>
              </a:rPr>
              <a:t> </a:t>
            </a:r>
            <a:r>
              <a:rPr sz="1400" b="0" spc="-10">
                <a:latin typeface="Open Sans" panose="020B0606030504020204" pitchFamily="34" charset="0"/>
                <a:ea typeface="Open Sans" panose="020B0606030504020204" pitchFamily="34" charset="0"/>
                <a:cs typeface="Open Sans" panose="020B0606030504020204" pitchFamily="34" charset="0"/>
              </a:rPr>
              <a:t>drafts </a:t>
            </a:r>
            <a:r>
              <a:rPr sz="1400" b="0">
                <a:latin typeface="Open Sans" panose="020B0606030504020204" pitchFamily="34" charset="0"/>
                <a:ea typeface="Open Sans" panose="020B0606030504020204" pitchFamily="34" charset="0"/>
                <a:cs typeface="Open Sans" panose="020B0606030504020204" pitchFamily="34" charset="0"/>
              </a:rPr>
              <a:t>Action</a:t>
            </a:r>
            <a:r>
              <a:rPr sz="1400" b="0" spc="-30">
                <a:latin typeface="Open Sans" panose="020B0606030504020204" pitchFamily="34" charset="0"/>
                <a:ea typeface="Open Sans" panose="020B0606030504020204" pitchFamily="34" charset="0"/>
                <a:cs typeface="Open Sans" panose="020B0606030504020204" pitchFamily="34" charset="0"/>
              </a:rPr>
              <a:t> </a:t>
            </a:r>
            <a:r>
              <a:rPr sz="1400" b="0" spc="-20">
                <a:latin typeface="Open Sans" panose="020B0606030504020204" pitchFamily="34" charset="0"/>
                <a:ea typeface="Open Sans" panose="020B0606030504020204" pitchFamily="34" charset="0"/>
                <a:cs typeface="Open Sans" panose="020B0606030504020204" pitchFamily="34" charset="0"/>
              </a:rPr>
              <a:t>Plan</a:t>
            </a:r>
            <a:endParaRPr sz="1400">
              <a:latin typeface="Open Sans" panose="020B0606030504020204" pitchFamily="34" charset="0"/>
              <a:ea typeface="Open Sans" panose="020B0606030504020204" pitchFamily="34" charset="0"/>
              <a:cs typeface="Open Sans" panose="020B0606030504020204" pitchFamily="34" charset="0"/>
            </a:endParaRPr>
          </a:p>
          <a:p>
            <a:pPr marL="27940">
              <a:lnSpc>
                <a:spcPct val="100000"/>
              </a:lnSpc>
              <a:spcBef>
                <a:spcPts val="575"/>
              </a:spcBef>
            </a:pPr>
            <a:r>
              <a:rPr lang="en-US" sz="1550" b="1">
                <a:solidFill>
                  <a:srgbClr val="1008B0"/>
                </a:solidFill>
                <a:latin typeface="Open Sans" panose="020B0606030504020204" pitchFamily="34" charset="0"/>
                <a:ea typeface="Open Sans" panose="020B0606030504020204" pitchFamily="34" charset="0"/>
                <a:cs typeface="Open Sans" panose="020B0606030504020204" pitchFamily="34" charset="0"/>
              </a:rPr>
              <a:t>May-September</a:t>
            </a:r>
            <a:r>
              <a:rPr lang="en-US" sz="1550" b="1" spc="270">
                <a:solidFill>
                  <a:srgbClr val="1008B0"/>
                </a:solidFill>
                <a:latin typeface="Open Sans" panose="020B0606030504020204" pitchFamily="34" charset="0"/>
                <a:ea typeface="Open Sans" panose="020B0606030504020204" pitchFamily="34" charset="0"/>
                <a:cs typeface="Open Sans" panose="020B0606030504020204" pitchFamily="34" charset="0"/>
              </a:rPr>
              <a:t> </a:t>
            </a:r>
            <a:r>
              <a:rPr sz="1550" b="1" spc="-20">
                <a:solidFill>
                  <a:srgbClr val="1008B0"/>
                </a:solidFill>
                <a:latin typeface="Open Sans" panose="020B0606030504020204" pitchFamily="34" charset="0"/>
                <a:ea typeface="Open Sans" panose="020B0606030504020204" pitchFamily="34" charset="0"/>
                <a:cs typeface="Open Sans" panose="020B0606030504020204" pitchFamily="34" charset="0"/>
              </a:rPr>
              <a:t>2025</a:t>
            </a:r>
            <a:endParaRPr sz="1550" b="1">
              <a:solidFill>
                <a:srgbClr val="1008B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1" name="Straight Connector 30">
            <a:extLst>
              <a:ext uri="{FF2B5EF4-FFF2-40B4-BE49-F238E27FC236}">
                <a16:creationId xmlns:a16="http://schemas.microsoft.com/office/drawing/2014/main" id="{F963988F-28A0-1077-C257-EF6977FED80D}"/>
              </a:ext>
            </a:extLst>
          </p:cNvPr>
          <p:cNvCxnSpPr/>
          <p:nvPr/>
        </p:nvCxnSpPr>
        <p:spPr>
          <a:xfrm>
            <a:off x="432022" y="4495800"/>
            <a:ext cx="13718858" cy="0"/>
          </a:xfrm>
          <a:prstGeom prst="line">
            <a:avLst/>
          </a:prstGeom>
          <a:ln w="38100">
            <a:solidFill>
              <a:srgbClr val="2C459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C592D87-B8C5-9684-6D40-AC4DAAC5F3FD}"/>
              </a:ext>
            </a:extLst>
          </p:cNvPr>
          <p:cNvCxnSpPr>
            <a:cxnSpLocks/>
          </p:cNvCxnSpPr>
          <p:nvPr/>
        </p:nvCxnSpPr>
        <p:spPr>
          <a:xfrm>
            <a:off x="1219200" y="4495800"/>
            <a:ext cx="0" cy="262128"/>
          </a:xfrm>
          <a:prstGeom prst="line">
            <a:avLst/>
          </a:prstGeom>
          <a:ln w="76200">
            <a:solidFill>
              <a:srgbClr val="2C459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9B87D6-4DCA-E6EE-5D96-9DD04A6F8184}"/>
              </a:ext>
            </a:extLst>
          </p:cNvPr>
          <p:cNvCxnSpPr>
            <a:cxnSpLocks/>
          </p:cNvCxnSpPr>
          <p:nvPr/>
        </p:nvCxnSpPr>
        <p:spPr>
          <a:xfrm>
            <a:off x="3213861" y="4233672"/>
            <a:ext cx="0" cy="262128"/>
          </a:xfrm>
          <a:prstGeom prst="line">
            <a:avLst/>
          </a:prstGeom>
          <a:ln w="76200">
            <a:solidFill>
              <a:srgbClr val="2C459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5523197-4CBB-65CC-899A-3E143A852A06}"/>
              </a:ext>
            </a:extLst>
          </p:cNvPr>
          <p:cNvCxnSpPr>
            <a:cxnSpLocks/>
          </p:cNvCxnSpPr>
          <p:nvPr/>
        </p:nvCxnSpPr>
        <p:spPr>
          <a:xfrm>
            <a:off x="4648200" y="4520184"/>
            <a:ext cx="0" cy="262128"/>
          </a:xfrm>
          <a:prstGeom prst="line">
            <a:avLst/>
          </a:prstGeom>
          <a:ln w="76200">
            <a:solidFill>
              <a:srgbClr val="2C459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A08C873-9BE5-0866-6A3E-8496B5544143}"/>
              </a:ext>
            </a:extLst>
          </p:cNvPr>
          <p:cNvCxnSpPr>
            <a:cxnSpLocks/>
          </p:cNvCxnSpPr>
          <p:nvPr/>
        </p:nvCxnSpPr>
        <p:spPr>
          <a:xfrm>
            <a:off x="7086600" y="4217769"/>
            <a:ext cx="0" cy="262128"/>
          </a:xfrm>
          <a:prstGeom prst="line">
            <a:avLst/>
          </a:prstGeom>
          <a:ln w="76200">
            <a:solidFill>
              <a:srgbClr val="2C459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DE960F2-0F16-4494-5A00-E72E505651C1}"/>
              </a:ext>
            </a:extLst>
          </p:cNvPr>
          <p:cNvCxnSpPr>
            <a:cxnSpLocks/>
          </p:cNvCxnSpPr>
          <p:nvPr/>
        </p:nvCxnSpPr>
        <p:spPr>
          <a:xfrm>
            <a:off x="8826160" y="4520184"/>
            <a:ext cx="0" cy="262128"/>
          </a:xfrm>
          <a:prstGeom prst="line">
            <a:avLst/>
          </a:prstGeom>
          <a:ln w="76200">
            <a:solidFill>
              <a:srgbClr val="2C459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C23134F-C7A3-3950-01C8-07E92A7AFED7}"/>
              </a:ext>
            </a:extLst>
          </p:cNvPr>
          <p:cNvCxnSpPr>
            <a:cxnSpLocks/>
          </p:cNvCxnSpPr>
          <p:nvPr/>
        </p:nvCxnSpPr>
        <p:spPr>
          <a:xfrm>
            <a:off x="10515600" y="4233672"/>
            <a:ext cx="0" cy="262128"/>
          </a:xfrm>
          <a:prstGeom prst="line">
            <a:avLst/>
          </a:prstGeom>
          <a:ln w="76200">
            <a:solidFill>
              <a:srgbClr val="2C459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407E71-DFF1-34A8-1036-4C8C9E395A81}"/>
              </a:ext>
            </a:extLst>
          </p:cNvPr>
          <p:cNvCxnSpPr>
            <a:cxnSpLocks/>
          </p:cNvCxnSpPr>
          <p:nvPr/>
        </p:nvCxnSpPr>
        <p:spPr>
          <a:xfrm>
            <a:off x="12039600" y="4520184"/>
            <a:ext cx="0" cy="262128"/>
          </a:xfrm>
          <a:prstGeom prst="line">
            <a:avLst/>
          </a:prstGeom>
          <a:ln w="76200">
            <a:solidFill>
              <a:srgbClr val="2C459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436B298-1525-8C36-2583-9A5D3AF95B88}"/>
              </a:ext>
            </a:extLst>
          </p:cNvPr>
          <p:cNvCxnSpPr>
            <a:cxnSpLocks/>
          </p:cNvCxnSpPr>
          <p:nvPr/>
        </p:nvCxnSpPr>
        <p:spPr>
          <a:xfrm>
            <a:off x="13420407" y="4236720"/>
            <a:ext cx="0" cy="262128"/>
          </a:xfrm>
          <a:prstGeom prst="line">
            <a:avLst/>
          </a:prstGeom>
          <a:ln w="76200">
            <a:solidFill>
              <a:srgbClr val="2C459F"/>
            </a:solidFill>
          </a:ln>
        </p:spPr>
        <p:style>
          <a:lnRef idx="1">
            <a:schemeClr val="accent1"/>
          </a:lnRef>
          <a:fillRef idx="0">
            <a:schemeClr val="accent1"/>
          </a:fillRef>
          <a:effectRef idx="0">
            <a:schemeClr val="accent1"/>
          </a:effectRef>
          <a:fontRef idx="minor">
            <a:schemeClr val="tx1"/>
          </a:fontRef>
        </p:style>
      </p:cxnSp>
      <p:pic>
        <p:nvPicPr>
          <p:cNvPr id="5" name="Graphic 4" descr="Badge 1 with solid fill">
            <a:extLst>
              <a:ext uri="{FF2B5EF4-FFF2-40B4-BE49-F238E27FC236}">
                <a16:creationId xmlns:a16="http://schemas.microsoft.com/office/drawing/2014/main" id="{7328C1CF-379D-57B8-469E-C851D0DEF6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140" y="3969685"/>
            <a:ext cx="438120" cy="438120"/>
          </a:xfrm>
          <a:prstGeom prst="rect">
            <a:avLst/>
          </a:prstGeom>
        </p:spPr>
      </p:pic>
      <p:pic>
        <p:nvPicPr>
          <p:cNvPr id="6" name="Graphic 5" descr="Badge with solid fill">
            <a:extLst>
              <a:ext uri="{FF2B5EF4-FFF2-40B4-BE49-F238E27FC236}">
                <a16:creationId xmlns:a16="http://schemas.microsoft.com/office/drawing/2014/main" id="{83269441-81E8-8F36-817C-A2CED5BDCA0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967786" y="4648472"/>
            <a:ext cx="438120" cy="438120"/>
          </a:xfrm>
          <a:prstGeom prst="rect">
            <a:avLst/>
          </a:prstGeom>
        </p:spPr>
      </p:pic>
      <p:pic>
        <p:nvPicPr>
          <p:cNvPr id="14" name="Graphic 13" descr="Badge 3 with solid fill">
            <a:extLst>
              <a:ext uri="{FF2B5EF4-FFF2-40B4-BE49-F238E27FC236}">
                <a16:creationId xmlns:a16="http://schemas.microsoft.com/office/drawing/2014/main" id="{F10E5E17-2B9F-70E5-C9D6-C2AF32F20E4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432808" y="4002157"/>
            <a:ext cx="438120" cy="438120"/>
          </a:xfrm>
          <a:prstGeom prst="rect">
            <a:avLst/>
          </a:prstGeom>
        </p:spPr>
      </p:pic>
      <p:pic>
        <p:nvPicPr>
          <p:cNvPr id="15" name="Graphic 14" descr="Badge 4 with solid fill">
            <a:extLst>
              <a:ext uri="{FF2B5EF4-FFF2-40B4-BE49-F238E27FC236}">
                <a16:creationId xmlns:a16="http://schemas.microsoft.com/office/drawing/2014/main" id="{398639C3-E0C5-931B-94DC-17253F6D9C8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867540" y="4629072"/>
            <a:ext cx="438120" cy="438120"/>
          </a:xfrm>
          <a:prstGeom prst="rect">
            <a:avLst/>
          </a:prstGeom>
        </p:spPr>
      </p:pic>
      <p:pic>
        <p:nvPicPr>
          <p:cNvPr id="16" name="Graphic 15" descr="Badge 5 with solid fill">
            <a:extLst>
              <a:ext uri="{FF2B5EF4-FFF2-40B4-BE49-F238E27FC236}">
                <a16:creationId xmlns:a16="http://schemas.microsoft.com/office/drawing/2014/main" id="{EBD41310-D349-B602-3799-7C1EE570A49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597956" y="3949186"/>
            <a:ext cx="438120" cy="438120"/>
          </a:xfrm>
          <a:prstGeom prst="rect">
            <a:avLst/>
          </a:prstGeom>
        </p:spPr>
      </p:pic>
      <p:pic>
        <p:nvPicPr>
          <p:cNvPr id="20" name="Graphic 19" descr="Badge 6 with solid fill">
            <a:extLst>
              <a:ext uri="{FF2B5EF4-FFF2-40B4-BE49-F238E27FC236}">
                <a16:creationId xmlns:a16="http://schemas.microsoft.com/office/drawing/2014/main" id="{3A834317-E89D-7FAA-BCFC-C4AA2E7DEFD9}"/>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0296540" y="4583795"/>
            <a:ext cx="438120" cy="438120"/>
          </a:xfrm>
          <a:prstGeom prst="rect">
            <a:avLst/>
          </a:prstGeom>
        </p:spPr>
      </p:pic>
      <p:pic>
        <p:nvPicPr>
          <p:cNvPr id="21" name="Graphic 20" descr="Badge 7 with solid fill">
            <a:extLst>
              <a:ext uri="{FF2B5EF4-FFF2-40B4-BE49-F238E27FC236}">
                <a16:creationId xmlns:a16="http://schemas.microsoft.com/office/drawing/2014/main" id="{EAE81A70-69AA-074D-182D-5EFF2238201F}"/>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1815419" y="3969685"/>
            <a:ext cx="438120" cy="438120"/>
          </a:xfrm>
          <a:prstGeom prst="rect">
            <a:avLst/>
          </a:prstGeom>
        </p:spPr>
      </p:pic>
      <p:pic>
        <p:nvPicPr>
          <p:cNvPr id="22" name="Graphic 21" descr="Badge 8 with solid fill">
            <a:extLst>
              <a:ext uri="{FF2B5EF4-FFF2-40B4-BE49-F238E27FC236}">
                <a16:creationId xmlns:a16="http://schemas.microsoft.com/office/drawing/2014/main" id="{7E1AC422-51A3-EDFC-1750-B56AE7071965}"/>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13201347" y="4563252"/>
            <a:ext cx="438120" cy="438120"/>
          </a:xfrm>
          <a:prstGeom prst="rect">
            <a:avLst/>
          </a:prstGeom>
        </p:spPr>
      </p:pic>
      <p:sp>
        <p:nvSpPr>
          <p:cNvPr id="4" name="object 17">
            <a:extLst>
              <a:ext uri="{FF2B5EF4-FFF2-40B4-BE49-F238E27FC236}">
                <a16:creationId xmlns:a16="http://schemas.microsoft.com/office/drawing/2014/main" id="{B8E46C4E-EDEB-9A03-FD93-3FEE5FBC8546}"/>
              </a:ext>
            </a:extLst>
          </p:cNvPr>
          <p:cNvSpPr txBox="1"/>
          <p:nvPr/>
        </p:nvSpPr>
        <p:spPr>
          <a:xfrm>
            <a:off x="10492156" y="7325503"/>
            <a:ext cx="2579038" cy="253274"/>
          </a:xfrm>
          <a:prstGeom prst="rect">
            <a:avLst/>
          </a:prstGeom>
        </p:spPr>
        <p:txBody>
          <a:bodyPr vert="horz" wrap="square" lIns="0" tIns="14605" rIns="0" bIns="0" rtlCol="0">
            <a:spAutoFit/>
          </a:bodyPr>
          <a:lstStyle/>
          <a:p>
            <a:pPr marL="12700">
              <a:lnSpc>
                <a:spcPct val="100000"/>
              </a:lnSpc>
              <a:spcBef>
                <a:spcPts val="180"/>
              </a:spcBef>
            </a:pPr>
            <a:r>
              <a:rPr lang="en-US" sz="1550" b="1">
                <a:solidFill>
                  <a:srgbClr val="005D86"/>
                </a:solidFill>
                <a:latin typeface="Open Sans" panose="020B0606030504020204" pitchFamily="34" charset="0"/>
                <a:ea typeface="Open Sans" panose="020B0606030504020204" pitchFamily="34" charset="0"/>
                <a:cs typeface="Open Sans" panose="020B0606030504020204" pitchFamily="34" charset="0"/>
              </a:rPr>
              <a:t>*</a:t>
            </a:r>
            <a:r>
              <a:rPr lang="en-US" sz="1550" i="1">
                <a:solidFill>
                  <a:srgbClr val="005D86"/>
                </a:solidFill>
                <a:latin typeface="Open Sans" panose="020B0606030504020204" pitchFamily="34" charset="0"/>
                <a:ea typeface="Open Sans" panose="020B0606030504020204" pitchFamily="34" charset="0"/>
                <a:cs typeface="Open Sans" panose="020B0606030504020204" pitchFamily="34" charset="0"/>
              </a:rPr>
              <a:t>Anticipated Date Ranges</a:t>
            </a:r>
            <a:endParaRPr sz="1550" i="1">
              <a:solidFill>
                <a:srgbClr val="005D86"/>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8">
            <a:extLst>
              <a:ext uri="{FF2B5EF4-FFF2-40B4-BE49-F238E27FC236}">
                <a16:creationId xmlns:a16="http://schemas.microsoft.com/office/drawing/2014/main" id="{3BADA3B1-7809-0874-44CF-AE905B41FE01}"/>
              </a:ext>
            </a:extLst>
          </p:cNvPr>
          <p:cNvSpPr/>
          <p:nvPr/>
        </p:nvSpPr>
        <p:spPr>
          <a:xfrm>
            <a:off x="11136457" y="4682602"/>
            <a:ext cx="2143125" cy="2000250"/>
          </a:xfrm>
          <a:custGeom>
            <a:avLst/>
            <a:gdLst/>
            <a:ahLst/>
            <a:cxnLst/>
            <a:rect l="l" t="t" r="r" b="b"/>
            <a:pathLst>
              <a:path w="2143125" h="2000250">
                <a:moveTo>
                  <a:pt x="1071626" y="0"/>
                </a:moveTo>
                <a:lnTo>
                  <a:pt x="1021181" y="1088"/>
                </a:lnTo>
                <a:lnTo>
                  <a:pt x="971337" y="4322"/>
                </a:lnTo>
                <a:lnTo>
                  <a:pt x="922144" y="9653"/>
                </a:lnTo>
                <a:lnTo>
                  <a:pt x="873654" y="17034"/>
                </a:lnTo>
                <a:lnTo>
                  <a:pt x="825919" y="26415"/>
                </a:lnTo>
                <a:lnTo>
                  <a:pt x="778989" y="37750"/>
                </a:lnTo>
                <a:lnTo>
                  <a:pt x="732918" y="50989"/>
                </a:lnTo>
                <a:lnTo>
                  <a:pt x="687755" y="66086"/>
                </a:lnTo>
                <a:lnTo>
                  <a:pt x="643552" y="82992"/>
                </a:lnTo>
                <a:lnTo>
                  <a:pt x="600361" y="101659"/>
                </a:lnTo>
                <a:lnTo>
                  <a:pt x="558234" y="122038"/>
                </a:lnTo>
                <a:lnTo>
                  <a:pt x="517222" y="144083"/>
                </a:lnTo>
                <a:lnTo>
                  <a:pt x="477375" y="167744"/>
                </a:lnTo>
                <a:lnTo>
                  <a:pt x="438747" y="192974"/>
                </a:lnTo>
                <a:lnTo>
                  <a:pt x="401388" y="219725"/>
                </a:lnTo>
                <a:lnTo>
                  <a:pt x="365349" y="247949"/>
                </a:lnTo>
                <a:lnTo>
                  <a:pt x="330683" y="277597"/>
                </a:lnTo>
                <a:lnTo>
                  <a:pt x="297440" y="308622"/>
                </a:lnTo>
                <a:lnTo>
                  <a:pt x="265672" y="340976"/>
                </a:lnTo>
                <a:lnTo>
                  <a:pt x="235431" y="374610"/>
                </a:lnTo>
                <a:lnTo>
                  <a:pt x="206768" y="409477"/>
                </a:lnTo>
                <a:lnTo>
                  <a:pt x="179734" y="445528"/>
                </a:lnTo>
                <a:lnTo>
                  <a:pt x="154381" y="482716"/>
                </a:lnTo>
                <a:lnTo>
                  <a:pt x="130761" y="520992"/>
                </a:lnTo>
                <a:lnTo>
                  <a:pt x="108925" y="560308"/>
                </a:lnTo>
                <a:lnTo>
                  <a:pt x="88924" y="600617"/>
                </a:lnTo>
                <a:lnTo>
                  <a:pt x="70810" y="641870"/>
                </a:lnTo>
                <a:lnTo>
                  <a:pt x="54634" y="684019"/>
                </a:lnTo>
                <a:lnTo>
                  <a:pt x="40448" y="727017"/>
                </a:lnTo>
                <a:lnTo>
                  <a:pt x="28303" y="770815"/>
                </a:lnTo>
                <a:lnTo>
                  <a:pt x="18251" y="815365"/>
                </a:lnTo>
                <a:lnTo>
                  <a:pt x="10343" y="860618"/>
                </a:lnTo>
                <a:lnTo>
                  <a:pt x="4631" y="906528"/>
                </a:lnTo>
                <a:lnTo>
                  <a:pt x="1166" y="953047"/>
                </a:lnTo>
                <a:lnTo>
                  <a:pt x="0" y="1000125"/>
                </a:lnTo>
                <a:lnTo>
                  <a:pt x="1166" y="1047202"/>
                </a:lnTo>
                <a:lnTo>
                  <a:pt x="4631" y="1093721"/>
                </a:lnTo>
                <a:lnTo>
                  <a:pt x="10343" y="1139631"/>
                </a:lnTo>
                <a:lnTo>
                  <a:pt x="18251" y="1184884"/>
                </a:lnTo>
                <a:lnTo>
                  <a:pt x="28303" y="1229434"/>
                </a:lnTo>
                <a:lnTo>
                  <a:pt x="40448" y="1273232"/>
                </a:lnTo>
                <a:lnTo>
                  <a:pt x="54634" y="1316230"/>
                </a:lnTo>
                <a:lnTo>
                  <a:pt x="70810" y="1358379"/>
                </a:lnTo>
                <a:lnTo>
                  <a:pt x="88924" y="1399632"/>
                </a:lnTo>
                <a:lnTo>
                  <a:pt x="108925" y="1439941"/>
                </a:lnTo>
                <a:lnTo>
                  <a:pt x="130761" y="1479257"/>
                </a:lnTo>
                <a:lnTo>
                  <a:pt x="154381" y="1517533"/>
                </a:lnTo>
                <a:lnTo>
                  <a:pt x="179734" y="1554721"/>
                </a:lnTo>
                <a:lnTo>
                  <a:pt x="206768" y="1590772"/>
                </a:lnTo>
                <a:lnTo>
                  <a:pt x="235431" y="1625639"/>
                </a:lnTo>
                <a:lnTo>
                  <a:pt x="265672" y="1659273"/>
                </a:lnTo>
                <a:lnTo>
                  <a:pt x="297440" y="1691627"/>
                </a:lnTo>
                <a:lnTo>
                  <a:pt x="330683" y="1722652"/>
                </a:lnTo>
                <a:lnTo>
                  <a:pt x="365349" y="1752300"/>
                </a:lnTo>
                <a:lnTo>
                  <a:pt x="401388" y="1780524"/>
                </a:lnTo>
                <a:lnTo>
                  <a:pt x="438747" y="1807275"/>
                </a:lnTo>
                <a:lnTo>
                  <a:pt x="477375" y="1832505"/>
                </a:lnTo>
                <a:lnTo>
                  <a:pt x="517222" y="1856166"/>
                </a:lnTo>
                <a:lnTo>
                  <a:pt x="558234" y="1878211"/>
                </a:lnTo>
                <a:lnTo>
                  <a:pt x="600361" y="1898590"/>
                </a:lnTo>
                <a:lnTo>
                  <a:pt x="643552" y="1917257"/>
                </a:lnTo>
                <a:lnTo>
                  <a:pt x="687755" y="1934163"/>
                </a:lnTo>
                <a:lnTo>
                  <a:pt x="732918" y="1949260"/>
                </a:lnTo>
                <a:lnTo>
                  <a:pt x="778989" y="1962499"/>
                </a:lnTo>
                <a:lnTo>
                  <a:pt x="825919" y="1973834"/>
                </a:lnTo>
                <a:lnTo>
                  <a:pt x="873654" y="1983215"/>
                </a:lnTo>
                <a:lnTo>
                  <a:pt x="922144" y="1990596"/>
                </a:lnTo>
                <a:lnTo>
                  <a:pt x="971337" y="1995927"/>
                </a:lnTo>
                <a:lnTo>
                  <a:pt x="1021181" y="1999161"/>
                </a:lnTo>
                <a:lnTo>
                  <a:pt x="1071626" y="2000250"/>
                </a:lnTo>
                <a:lnTo>
                  <a:pt x="1122059" y="1999161"/>
                </a:lnTo>
                <a:lnTo>
                  <a:pt x="1171894" y="1995927"/>
                </a:lnTo>
                <a:lnTo>
                  <a:pt x="1221077" y="1990596"/>
                </a:lnTo>
                <a:lnTo>
                  <a:pt x="1269558" y="1983215"/>
                </a:lnTo>
                <a:lnTo>
                  <a:pt x="1317285" y="1973834"/>
                </a:lnTo>
                <a:lnTo>
                  <a:pt x="1364207" y="1962499"/>
                </a:lnTo>
                <a:lnTo>
                  <a:pt x="1410272" y="1949260"/>
                </a:lnTo>
                <a:lnTo>
                  <a:pt x="1455428" y="1934163"/>
                </a:lnTo>
                <a:lnTo>
                  <a:pt x="1499624" y="1917257"/>
                </a:lnTo>
                <a:lnTo>
                  <a:pt x="1542809" y="1898590"/>
                </a:lnTo>
                <a:lnTo>
                  <a:pt x="1584931" y="1878211"/>
                </a:lnTo>
                <a:lnTo>
                  <a:pt x="1625938" y="1856166"/>
                </a:lnTo>
                <a:lnTo>
                  <a:pt x="1665780" y="1832505"/>
                </a:lnTo>
                <a:lnTo>
                  <a:pt x="1704405" y="1807275"/>
                </a:lnTo>
                <a:lnTo>
                  <a:pt x="1741760" y="1780524"/>
                </a:lnTo>
                <a:lnTo>
                  <a:pt x="1777795" y="1752300"/>
                </a:lnTo>
                <a:lnTo>
                  <a:pt x="1812459" y="1722652"/>
                </a:lnTo>
                <a:lnTo>
                  <a:pt x="1845699" y="1691627"/>
                </a:lnTo>
                <a:lnTo>
                  <a:pt x="1877464" y="1659273"/>
                </a:lnTo>
                <a:lnTo>
                  <a:pt x="1907703" y="1625639"/>
                </a:lnTo>
                <a:lnTo>
                  <a:pt x="1936364" y="1590772"/>
                </a:lnTo>
                <a:lnTo>
                  <a:pt x="1963396" y="1554721"/>
                </a:lnTo>
                <a:lnTo>
                  <a:pt x="1988748" y="1517533"/>
                </a:lnTo>
                <a:lnTo>
                  <a:pt x="2012367" y="1479257"/>
                </a:lnTo>
                <a:lnTo>
                  <a:pt x="2034202" y="1439941"/>
                </a:lnTo>
                <a:lnTo>
                  <a:pt x="2054202" y="1399632"/>
                </a:lnTo>
                <a:lnTo>
                  <a:pt x="2072316" y="1358379"/>
                </a:lnTo>
                <a:lnTo>
                  <a:pt x="2088491" y="1316230"/>
                </a:lnTo>
                <a:lnTo>
                  <a:pt x="2102677" y="1273232"/>
                </a:lnTo>
                <a:lnTo>
                  <a:pt x="2114821" y="1229434"/>
                </a:lnTo>
                <a:lnTo>
                  <a:pt x="2124873" y="1184884"/>
                </a:lnTo>
                <a:lnTo>
                  <a:pt x="2132781" y="1139631"/>
                </a:lnTo>
                <a:lnTo>
                  <a:pt x="2138493" y="1093721"/>
                </a:lnTo>
                <a:lnTo>
                  <a:pt x="2141958" y="1047202"/>
                </a:lnTo>
                <a:lnTo>
                  <a:pt x="2143125" y="1000125"/>
                </a:lnTo>
                <a:lnTo>
                  <a:pt x="2141958" y="953047"/>
                </a:lnTo>
                <a:lnTo>
                  <a:pt x="2138493" y="906528"/>
                </a:lnTo>
                <a:lnTo>
                  <a:pt x="2132781" y="860618"/>
                </a:lnTo>
                <a:lnTo>
                  <a:pt x="2124873" y="815365"/>
                </a:lnTo>
                <a:lnTo>
                  <a:pt x="2114821" y="770815"/>
                </a:lnTo>
                <a:lnTo>
                  <a:pt x="2102677" y="727017"/>
                </a:lnTo>
                <a:lnTo>
                  <a:pt x="2088491" y="684019"/>
                </a:lnTo>
                <a:lnTo>
                  <a:pt x="2072316" y="641870"/>
                </a:lnTo>
                <a:lnTo>
                  <a:pt x="2054202" y="600617"/>
                </a:lnTo>
                <a:lnTo>
                  <a:pt x="2034202" y="560308"/>
                </a:lnTo>
                <a:lnTo>
                  <a:pt x="2012367" y="520992"/>
                </a:lnTo>
                <a:lnTo>
                  <a:pt x="1988748" y="482716"/>
                </a:lnTo>
                <a:lnTo>
                  <a:pt x="1963396" y="445528"/>
                </a:lnTo>
                <a:lnTo>
                  <a:pt x="1936364" y="409477"/>
                </a:lnTo>
                <a:lnTo>
                  <a:pt x="1907703" y="374610"/>
                </a:lnTo>
                <a:lnTo>
                  <a:pt x="1877464" y="340976"/>
                </a:lnTo>
                <a:lnTo>
                  <a:pt x="1845699" y="308622"/>
                </a:lnTo>
                <a:lnTo>
                  <a:pt x="1812459" y="277597"/>
                </a:lnTo>
                <a:lnTo>
                  <a:pt x="1777795" y="247949"/>
                </a:lnTo>
                <a:lnTo>
                  <a:pt x="1741760" y="219725"/>
                </a:lnTo>
                <a:lnTo>
                  <a:pt x="1704405" y="192974"/>
                </a:lnTo>
                <a:lnTo>
                  <a:pt x="1665780" y="167744"/>
                </a:lnTo>
                <a:lnTo>
                  <a:pt x="1625938" y="144083"/>
                </a:lnTo>
                <a:lnTo>
                  <a:pt x="1584931" y="122038"/>
                </a:lnTo>
                <a:lnTo>
                  <a:pt x="1542809" y="101659"/>
                </a:lnTo>
                <a:lnTo>
                  <a:pt x="1499624" y="82992"/>
                </a:lnTo>
                <a:lnTo>
                  <a:pt x="1455428" y="66086"/>
                </a:lnTo>
                <a:lnTo>
                  <a:pt x="1410272" y="50989"/>
                </a:lnTo>
                <a:lnTo>
                  <a:pt x="1364207" y="37750"/>
                </a:lnTo>
                <a:lnTo>
                  <a:pt x="1317285" y="26415"/>
                </a:lnTo>
                <a:lnTo>
                  <a:pt x="1269558" y="17034"/>
                </a:lnTo>
                <a:lnTo>
                  <a:pt x="1221077" y="9653"/>
                </a:lnTo>
                <a:lnTo>
                  <a:pt x="1171894" y="4322"/>
                </a:lnTo>
                <a:lnTo>
                  <a:pt x="1122059" y="1088"/>
                </a:lnTo>
                <a:lnTo>
                  <a:pt x="1071626" y="0"/>
                </a:lnTo>
                <a:close/>
              </a:path>
            </a:pathLst>
          </a:custGeom>
          <a:solidFill>
            <a:srgbClr val="343399"/>
          </a:solidFill>
        </p:spPr>
        <p:txBody>
          <a:bodyPr wrap="square" lIns="0" tIns="0" rIns="0" bIns="0" rtlCol="0"/>
          <a:lstStyle/>
          <a:p>
            <a:endParaRPr/>
          </a:p>
        </p:txBody>
      </p:sp>
      <p:sp>
        <p:nvSpPr>
          <p:cNvPr id="5" name="object 2">
            <a:extLst>
              <a:ext uri="{FF2B5EF4-FFF2-40B4-BE49-F238E27FC236}">
                <a16:creationId xmlns:a16="http://schemas.microsoft.com/office/drawing/2014/main" id="{F61261CA-B13A-3256-556F-3868B2CD6F07}"/>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p:spPr>
        <p:txBody>
          <a:bodyPr wrap="square" lIns="0" tIns="0" rIns="0" bIns="0" rtlCol="0"/>
          <a:lstStyle/>
          <a:p>
            <a:endParaRPr/>
          </a:p>
        </p:txBody>
      </p:sp>
      <p:cxnSp>
        <p:nvCxnSpPr>
          <p:cNvPr id="23" name="Straight Connector 22">
            <a:extLst>
              <a:ext uri="{FF2B5EF4-FFF2-40B4-BE49-F238E27FC236}">
                <a16:creationId xmlns:a16="http://schemas.microsoft.com/office/drawing/2014/main" id="{71B21B82-EDA1-0D5E-73B6-398F2AEF6562}"/>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3" name="object 3"/>
          <p:cNvSpPr txBox="1">
            <a:spLocks noGrp="1"/>
          </p:cNvSpPr>
          <p:nvPr>
            <p:ph type="title" idx="4294967295"/>
          </p:nvPr>
        </p:nvSpPr>
        <p:spPr>
          <a:xfrm>
            <a:off x="511175" y="388937"/>
            <a:ext cx="12909232" cy="566822"/>
          </a:xfrm>
          <a:prstGeom prst="rect">
            <a:avLst/>
          </a:prstGeom>
        </p:spPr>
        <p:txBody>
          <a:bodyPr vert="horz" wrap="square" lIns="0" tIns="12700" rIns="0" bIns="0" rtlCol="0">
            <a:spAutoFit/>
          </a:bodyPr>
          <a:lstStyle/>
          <a:p>
            <a:pPr marL="24130">
              <a:lnSpc>
                <a:spcPct val="100000"/>
              </a:lnSpc>
              <a:spcBef>
                <a:spcPts val="100"/>
              </a:spcBef>
            </a:pPr>
            <a:r>
              <a:rPr sz="3600">
                <a:latin typeface="Open Sans" panose="020B0606030504020204" pitchFamily="34" charset="0"/>
                <a:ea typeface="Open Sans" panose="020B0606030504020204" pitchFamily="34" charset="0"/>
                <a:cs typeface="Open Sans" panose="020B0606030504020204" pitchFamily="34" charset="0"/>
              </a:rPr>
              <a:t>Action</a:t>
            </a:r>
            <a:r>
              <a:rPr sz="3600" spc="-35">
                <a:latin typeface="Open Sans" panose="020B0606030504020204" pitchFamily="34" charset="0"/>
                <a:ea typeface="Open Sans" panose="020B0606030504020204" pitchFamily="34" charset="0"/>
                <a:cs typeface="Open Sans" panose="020B0606030504020204" pitchFamily="34" charset="0"/>
              </a:rPr>
              <a:t> </a:t>
            </a:r>
            <a:r>
              <a:rPr sz="3600">
                <a:latin typeface="Open Sans" panose="020B0606030504020204" pitchFamily="34" charset="0"/>
                <a:ea typeface="Open Sans" panose="020B0606030504020204" pitchFamily="34" charset="0"/>
                <a:cs typeface="Open Sans" panose="020B0606030504020204" pitchFamily="34" charset="0"/>
              </a:rPr>
              <a:t>Plan</a:t>
            </a:r>
            <a:r>
              <a:rPr sz="3600" spc="-35">
                <a:latin typeface="Open Sans" panose="020B0606030504020204" pitchFamily="34" charset="0"/>
                <a:ea typeface="Open Sans" panose="020B0606030504020204" pitchFamily="34" charset="0"/>
                <a:cs typeface="Open Sans" panose="020B0606030504020204" pitchFamily="34" charset="0"/>
              </a:rPr>
              <a:t> </a:t>
            </a:r>
            <a:r>
              <a:rPr sz="3600" spc="-10">
                <a:latin typeface="Open Sans" panose="020B0606030504020204" pitchFamily="34" charset="0"/>
                <a:ea typeface="Open Sans" panose="020B0606030504020204" pitchFamily="34" charset="0"/>
                <a:cs typeface="Open Sans" panose="020B0606030504020204" pitchFamily="34" charset="0"/>
              </a:rPr>
              <a:t>Process</a:t>
            </a:r>
          </a:p>
        </p:txBody>
      </p:sp>
      <p:sp>
        <p:nvSpPr>
          <p:cNvPr id="4" name="object 4"/>
          <p:cNvSpPr/>
          <p:nvPr/>
        </p:nvSpPr>
        <p:spPr>
          <a:xfrm>
            <a:off x="4248150" y="3467100"/>
            <a:ext cx="45719" cy="4076700"/>
          </a:xfrm>
          <a:custGeom>
            <a:avLst/>
            <a:gdLst/>
            <a:ahLst/>
            <a:cxnLst/>
            <a:rect l="l" t="t" r="r" b="b"/>
            <a:pathLst>
              <a:path w="47625" h="4305300">
                <a:moveTo>
                  <a:pt x="47625" y="0"/>
                </a:moveTo>
                <a:lnTo>
                  <a:pt x="0" y="0"/>
                </a:lnTo>
                <a:lnTo>
                  <a:pt x="0" y="4305300"/>
                </a:lnTo>
                <a:lnTo>
                  <a:pt x="47625" y="4305300"/>
                </a:lnTo>
                <a:lnTo>
                  <a:pt x="47625" y="0"/>
                </a:lnTo>
                <a:close/>
              </a:path>
            </a:pathLst>
          </a:custGeom>
          <a:solidFill>
            <a:srgbClr val="0A78C2"/>
          </a:solidFill>
          <a:ln>
            <a:solidFill>
              <a:srgbClr val="0A78C2"/>
            </a:solidFill>
          </a:ln>
        </p:spPr>
        <p:txBody>
          <a:bodyPr wrap="square" lIns="0" tIns="0" rIns="0" bIns="0" rtlCol="0"/>
          <a:lstStyle/>
          <a:p>
            <a:endParaRPr/>
          </a:p>
        </p:txBody>
      </p:sp>
      <p:sp>
        <p:nvSpPr>
          <p:cNvPr id="6" name="object 6"/>
          <p:cNvSpPr txBox="1"/>
          <p:nvPr/>
        </p:nvSpPr>
        <p:spPr>
          <a:xfrm>
            <a:off x="640397" y="1728152"/>
            <a:ext cx="13091160" cy="944880"/>
          </a:xfrm>
          <a:prstGeom prst="rect">
            <a:avLst/>
          </a:prstGeom>
        </p:spPr>
        <p:txBody>
          <a:bodyPr vert="horz" wrap="square" lIns="0" tIns="15875" rIns="0" bIns="0" rtlCol="0">
            <a:spAutoFit/>
          </a:bodyPr>
          <a:lstStyle/>
          <a:p>
            <a:pPr marL="12700" marR="5080">
              <a:lnSpc>
                <a:spcPct val="100000"/>
              </a:lnSpc>
              <a:spcBef>
                <a:spcPts val="125"/>
              </a:spcBef>
            </a:pPr>
            <a:r>
              <a:rPr sz="2000" b="0">
                <a:latin typeface="Open Sans" panose="020B0606030504020204" pitchFamily="34" charset="0"/>
                <a:ea typeface="Open Sans" panose="020B0606030504020204" pitchFamily="34" charset="0"/>
                <a:cs typeface="Open Sans" panose="020B0606030504020204" pitchFamily="34" charset="0"/>
              </a:rPr>
              <a:t>To</a:t>
            </a:r>
            <a:r>
              <a:rPr sz="2000" b="0" spc="-1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receive</a:t>
            </a:r>
            <a:r>
              <a:rPr sz="2000" b="0" spc="-50">
                <a:latin typeface="Open Sans" panose="020B0606030504020204" pitchFamily="34" charset="0"/>
                <a:ea typeface="Open Sans" panose="020B0606030504020204" pitchFamily="34" charset="0"/>
                <a:cs typeface="Open Sans" panose="020B0606030504020204" pitchFamily="34" charset="0"/>
              </a:rPr>
              <a:t> </a:t>
            </a:r>
            <a:r>
              <a:rPr sz="2000" b="0" spc="-10">
                <a:latin typeface="Open Sans" panose="020B0606030504020204" pitchFamily="34" charset="0"/>
                <a:ea typeface="Open Sans" panose="020B0606030504020204" pitchFamily="34" charset="0"/>
                <a:cs typeface="Open Sans" panose="020B0606030504020204" pitchFamily="34" charset="0"/>
              </a:rPr>
              <a:t>CDBG-</a:t>
            </a:r>
            <a:r>
              <a:rPr sz="2000" b="0">
                <a:latin typeface="Open Sans" panose="020B0606030504020204" pitchFamily="34" charset="0"/>
                <a:ea typeface="Open Sans" panose="020B0606030504020204" pitchFamily="34" charset="0"/>
                <a:cs typeface="Open Sans" panose="020B0606030504020204" pitchFamily="34" charset="0"/>
              </a:rPr>
              <a:t>DR</a:t>
            </a:r>
            <a:r>
              <a:rPr sz="2000" b="0" spc="-3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funds,</a:t>
            </a:r>
            <a:r>
              <a:rPr sz="2000" b="0" spc="-3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the</a:t>
            </a:r>
            <a:r>
              <a:rPr sz="2000" b="0" spc="1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state</a:t>
            </a:r>
            <a:r>
              <a:rPr sz="2000" b="0" spc="-5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must</a:t>
            </a:r>
            <a:r>
              <a:rPr sz="2000" b="0" spc="-6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complete</a:t>
            </a:r>
            <a:r>
              <a:rPr sz="2000" b="0" spc="-5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several</a:t>
            </a:r>
            <a:r>
              <a:rPr sz="2000" b="0" spc="-3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tasks</a:t>
            </a:r>
            <a:r>
              <a:rPr sz="2000" b="0" spc="-6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prior</a:t>
            </a:r>
            <a:r>
              <a:rPr sz="2000" b="0" spc="-2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to</a:t>
            </a:r>
            <a:r>
              <a:rPr sz="2000" b="0" spc="-8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executing</a:t>
            </a:r>
            <a:r>
              <a:rPr sz="2000" b="0" spc="-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a</a:t>
            </a:r>
            <a:r>
              <a:rPr sz="2000" b="0" spc="-8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grant</a:t>
            </a:r>
            <a:r>
              <a:rPr sz="2000" b="0" spc="-6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agreement</a:t>
            </a:r>
            <a:r>
              <a:rPr sz="2000" b="0" spc="5">
                <a:latin typeface="Open Sans" panose="020B0606030504020204" pitchFamily="34" charset="0"/>
                <a:ea typeface="Open Sans" panose="020B0606030504020204" pitchFamily="34" charset="0"/>
                <a:cs typeface="Open Sans" panose="020B0606030504020204" pitchFamily="34" charset="0"/>
              </a:rPr>
              <a:t> </a:t>
            </a:r>
            <a:r>
              <a:rPr sz="2000" b="0" spc="-20">
                <a:latin typeface="Open Sans" panose="020B0606030504020204" pitchFamily="34" charset="0"/>
                <a:ea typeface="Open Sans" panose="020B0606030504020204" pitchFamily="34" charset="0"/>
                <a:cs typeface="Open Sans" panose="020B0606030504020204" pitchFamily="34" charset="0"/>
              </a:rPr>
              <a:t>with </a:t>
            </a:r>
            <a:r>
              <a:rPr sz="2000" b="0">
                <a:latin typeface="Open Sans" panose="020B0606030504020204" pitchFamily="34" charset="0"/>
                <a:ea typeface="Open Sans" panose="020B0606030504020204" pitchFamily="34" charset="0"/>
                <a:cs typeface="Open Sans" panose="020B0606030504020204" pitchFamily="34" charset="0"/>
              </a:rPr>
              <a:t>HUD.</a:t>
            </a:r>
            <a:r>
              <a:rPr sz="2000" b="0" spc="1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This</a:t>
            </a:r>
            <a:r>
              <a:rPr sz="2000" b="0" spc="10">
                <a:latin typeface="Open Sans" panose="020B0606030504020204" pitchFamily="34" charset="0"/>
                <a:ea typeface="Open Sans" panose="020B0606030504020204" pitchFamily="34" charset="0"/>
                <a:cs typeface="Open Sans" panose="020B0606030504020204" pitchFamily="34" charset="0"/>
              </a:rPr>
              <a:t> </a:t>
            </a:r>
            <a:r>
              <a:rPr sz="2000" b="0" spc="-10">
                <a:latin typeface="Open Sans" panose="020B0606030504020204" pitchFamily="34" charset="0"/>
                <a:ea typeface="Open Sans" panose="020B0606030504020204" pitchFamily="34" charset="0"/>
                <a:cs typeface="Open Sans" panose="020B0606030504020204" pitchFamily="34" charset="0"/>
              </a:rPr>
              <a:t>includes</a:t>
            </a:r>
            <a:r>
              <a:rPr sz="2000" b="0" spc="-5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conducting</a:t>
            </a:r>
            <a:r>
              <a:rPr sz="2000" b="0" spc="-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an</a:t>
            </a:r>
            <a:r>
              <a:rPr sz="2000" b="0" spc="-7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Unmet</a:t>
            </a:r>
            <a:r>
              <a:rPr sz="2000" b="0" spc="-6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and</a:t>
            </a:r>
            <a:r>
              <a:rPr sz="2000" b="0" spc="-9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Mitigation</a:t>
            </a:r>
            <a:r>
              <a:rPr sz="2000" b="0" spc="-6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Needs</a:t>
            </a:r>
            <a:r>
              <a:rPr sz="2000" b="0" spc="-5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Assessment,</a:t>
            </a:r>
            <a:r>
              <a:rPr sz="2000" b="0" spc="-3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developing</a:t>
            </a:r>
            <a:r>
              <a:rPr sz="2000" b="0" spc="-1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an</a:t>
            </a:r>
            <a:r>
              <a:rPr sz="2000" b="0" spc="-7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Action</a:t>
            </a:r>
            <a:r>
              <a:rPr sz="2000" b="0" spc="1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Plan</a:t>
            </a:r>
            <a:r>
              <a:rPr sz="2000" b="0" spc="-70">
                <a:latin typeface="Open Sans" panose="020B0606030504020204" pitchFamily="34" charset="0"/>
                <a:ea typeface="Open Sans" panose="020B0606030504020204" pitchFamily="34" charset="0"/>
                <a:cs typeface="Open Sans" panose="020B0606030504020204" pitchFamily="34" charset="0"/>
              </a:rPr>
              <a:t> </a:t>
            </a:r>
            <a:r>
              <a:rPr sz="2000" b="0" spc="-20">
                <a:latin typeface="Open Sans" panose="020B0606030504020204" pitchFamily="34" charset="0"/>
                <a:ea typeface="Open Sans" panose="020B0606030504020204" pitchFamily="34" charset="0"/>
                <a:cs typeface="Open Sans" panose="020B0606030504020204" pitchFamily="34" charset="0"/>
              </a:rPr>
              <a:t>that </a:t>
            </a:r>
            <a:r>
              <a:rPr sz="2000" b="0">
                <a:latin typeface="Open Sans" panose="020B0606030504020204" pitchFamily="34" charset="0"/>
                <a:ea typeface="Open Sans" panose="020B0606030504020204" pitchFamily="34" charset="0"/>
                <a:cs typeface="Open Sans" panose="020B0606030504020204" pitchFamily="34" charset="0"/>
              </a:rPr>
              <a:t>identifies</a:t>
            </a:r>
            <a:r>
              <a:rPr sz="2000" b="0" spc="-5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how</a:t>
            </a:r>
            <a:r>
              <a:rPr sz="2000" b="0" spc="-7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the</a:t>
            </a:r>
            <a:r>
              <a:rPr sz="2000" b="0" spc="-5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state</a:t>
            </a:r>
            <a:r>
              <a:rPr sz="2000" b="0" spc="-5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will</a:t>
            </a:r>
            <a:r>
              <a:rPr sz="2000" b="0" spc="-3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utilize</a:t>
            </a:r>
            <a:r>
              <a:rPr sz="2000" b="0" spc="20">
                <a:latin typeface="Open Sans" panose="020B0606030504020204" pitchFamily="34" charset="0"/>
                <a:ea typeface="Open Sans" panose="020B0606030504020204" pitchFamily="34" charset="0"/>
                <a:cs typeface="Open Sans" panose="020B0606030504020204" pitchFamily="34" charset="0"/>
              </a:rPr>
              <a:t> </a:t>
            </a:r>
            <a:r>
              <a:rPr sz="2000" b="0" spc="-25">
                <a:latin typeface="Open Sans" panose="020B0606030504020204" pitchFamily="34" charset="0"/>
                <a:ea typeface="Open Sans" panose="020B0606030504020204" pitchFamily="34" charset="0"/>
                <a:cs typeface="Open Sans" panose="020B0606030504020204" pitchFamily="34" charset="0"/>
              </a:rPr>
              <a:t>CDBG-</a:t>
            </a:r>
            <a:r>
              <a:rPr sz="2000" b="0">
                <a:latin typeface="Open Sans" panose="020B0606030504020204" pitchFamily="34" charset="0"/>
                <a:ea typeface="Open Sans" panose="020B0606030504020204" pitchFamily="34" charset="0"/>
                <a:cs typeface="Open Sans" panose="020B0606030504020204" pitchFamily="34" charset="0"/>
              </a:rPr>
              <a:t>DR</a:t>
            </a:r>
            <a:r>
              <a:rPr sz="2000" b="0" spc="-2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funds</a:t>
            </a:r>
            <a:r>
              <a:rPr sz="2000" b="0" spc="-5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to</a:t>
            </a:r>
            <a:r>
              <a:rPr sz="2000" b="0" spc="-1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address</a:t>
            </a:r>
            <a:r>
              <a:rPr sz="2000" b="0" spc="-5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unmet</a:t>
            </a:r>
            <a:r>
              <a:rPr sz="2000" b="0" spc="-6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disaster</a:t>
            </a:r>
            <a:r>
              <a:rPr sz="2000" b="0" spc="-1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recovery</a:t>
            </a:r>
            <a:r>
              <a:rPr sz="2000" b="0" spc="-40">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and</a:t>
            </a:r>
            <a:r>
              <a:rPr sz="2000" b="0" spc="-15">
                <a:latin typeface="Open Sans" panose="020B0606030504020204" pitchFamily="34" charset="0"/>
                <a:ea typeface="Open Sans" panose="020B0606030504020204" pitchFamily="34" charset="0"/>
                <a:cs typeface="Open Sans" panose="020B0606030504020204" pitchFamily="34" charset="0"/>
              </a:rPr>
              <a:t> </a:t>
            </a:r>
            <a:r>
              <a:rPr sz="2000" b="0">
                <a:latin typeface="Open Sans" panose="020B0606030504020204" pitchFamily="34" charset="0"/>
                <a:ea typeface="Open Sans" panose="020B0606030504020204" pitchFamily="34" charset="0"/>
                <a:cs typeface="Open Sans" panose="020B0606030504020204" pitchFamily="34" charset="0"/>
              </a:rPr>
              <a:t>mitigation</a:t>
            </a:r>
            <a:r>
              <a:rPr sz="2000" b="0" spc="-65">
                <a:latin typeface="Open Sans" panose="020B0606030504020204" pitchFamily="34" charset="0"/>
                <a:ea typeface="Open Sans" panose="020B0606030504020204" pitchFamily="34" charset="0"/>
                <a:cs typeface="Open Sans" panose="020B0606030504020204" pitchFamily="34" charset="0"/>
              </a:rPr>
              <a:t> </a:t>
            </a:r>
            <a:r>
              <a:rPr sz="2000" b="0" spc="-10">
                <a:latin typeface="Open Sans" panose="020B0606030504020204" pitchFamily="34" charset="0"/>
                <a:ea typeface="Open Sans" panose="020B0606030504020204" pitchFamily="34" charset="0"/>
                <a:cs typeface="Open Sans" panose="020B0606030504020204" pitchFamily="34" charset="0"/>
              </a:rPr>
              <a:t>needs.</a:t>
            </a:r>
            <a:endParaRPr sz="2000">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8"/>
          <p:cNvSpPr/>
          <p:nvPr/>
        </p:nvSpPr>
        <p:spPr>
          <a:xfrm>
            <a:off x="878802" y="4638086"/>
            <a:ext cx="2143125" cy="2000250"/>
          </a:xfrm>
          <a:custGeom>
            <a:avLst/>
            <a:gdLst/>
            <a:ahLst/>
            <a:cxnLst/>
            <a:rect l="l" t="t" r="r" b="b"/>
            <a:pathLst>
              <a:path w="2143125" h="2000250">
                <a:moveTo>
                  <a:pt x="1071626" y="0"/>
                </a:moveTo>
                <a:lnTo>
                  <a:pt x="1021181" y="1088"/>
                </a:lnTo>
                <a:lnTo>
                  <a:pt x="971337" y="4322"/>
                </a:lnTo>
                <a:lnTo>
                  <a:pt x="922144" y="9653"/>
                </a:lnTo>
                <a:lnTo>
                  <a:pt x="873654" y="17034"/>
                </a:lnTo>
                <a:lnTo>
                  <a:pt x="825919" y="26415"/>
                </a:lnTo>
                <a:lnTo>
                  <a:pt x="778989" y="37750"/>
                </a:lnTo>
                <a:lnTo>
                  <a:pt x="732918" y="50989"/>
                </a:lnTo>
                <a:lnTo>
                  <a:pt x="687755" y="66086"/>
                </a:lnTo>
                <a:lnTo>
                  <a:pt x="643552" y="82992"/>
                </a:lnTo>
                <a:lnTo>
                  <a:pt x="600361" y="101659"/>
                </a:lnTo>
                <a:lnTo>
                  <a:pt x="558234" y="122038"/>
                </a:lnTo>
                <a:lnTo>
                  <a:pt x="517222" y="144083"/>
                </a:lnTo>
                <a:lnTo>
                  <a:pt x="477375" y="167744"/>
                </a:lnTo>
                <a:lnTo>
                  <a:pt x="438747" y="192974"/>
                </a:lnTo>
                <a:lnTo>
                  <a:pt x="401388" y="219725"/>
                </a:lnTo>
                <a:lnTo>
                  <a:pt x="365349" y="247949"/>
                </a:lnTo>
                <a:lnTo>
                  <a:pt x="330683" y="277597"/>
                </a:lnTo>
                <a:lnTo>
                  <a:pt x="297440" y="308622"/>
                </a:lnTo>
                <a:lnTo>
                  <a:pt x="265672" y="340976"/>
                </a:lnTo>
                <a:lnTo>
                  <a:pt x="235431" y="374610"/>
                </a:lnTo>
                <a:lnTo>
                  <a:pt x="206768" y="409477"/>
                </a:lnTo>
                <a:lnTo>
                  <a:pt x="179734" y="445528"/>
                </a:lnTo>
                <a:lnTo>
                  <a:pt x="154381" y="482716"/>
                </a:lnTo>
                <a:lnTo>
                  <a:pt x="130761" y="520992"/>
                </a:lnTo>
                <a:lnTo>
                  <a:pt x="108925" y="560308"/>
                </a:lnTo>
                <a:lnTo>
                  <a:pt x="88924" y="600617"/>
                </a:lnTo>
                <a:lnTo>
                  <a:pt x="70810" y="641870"/>
                </a:lnTo>
                <a:lnTo>
                  <a:pt x="54634" y="684019"/>
                </a:lnTo>
                <a:lnTo>
                  <a:pt x="40448" y="727017"/>
                </a:lnTo>
                <a:lnTo>
                  <a:pt x="28303" y="770815"/>
                </a:lnTo>
                <a:lnTo>
                  <a:pt x="18251" y="815365"/>
                </a:lnTo>
                <a:lnTo>
                  <a:pt x="10343" y="860618"/>
                </a:lnTo>
                <a:lnTo>
                  <a:pt x="4631" y="906528"/>
                </a:lnTo>
                <a:lnTo>
                  <a:pt x="1166" y="953047"/>
                </a:lnTo>
                <a:lnTo>
                  <a:pt x="0" y="1000125"/>
                </a:lnTo>
                <a:lnTo>
                  <a:pt x="1166" y="1047202"/>
                </a:lnTo>
                <a:lnTo>
                  <a:pt x="4631" y="1093721"/>
                </a:lnTo>
                <a:lnTo>
                  <a:pt x="10343" y="1139631"/>
                </a:lnTo>
                <a:lnTo>
                  <a:pt x="18251" y="1184884"/>
                </a:lnTo>
                <a:lnTo>
                  <a:pt x="28303" y="1229434"/>
                </a:lnTo>
                <a:lnTo>
                  <a:pt x="40448" y="1273232"/>
                </a:lnTo>
                <a:lnTo>
                  <a:pt x="54634" y="1316230"/>
                </a:lnTo>
                <a:lnTo>
                  <a:pt x="70810" y="1358379"/>
                </a:lnTo>
                <a:lnTo>
                  <a:pt x="88924" y="1399632"/>
                </a:lnTo>
                <a:lnTo>
                  <a:pt x="108925" y="1439941"/>
                </a:lnTo>
                <a:lnTo>
                  <a:pt x="130761" y="1479257"/>
                </a:lnTo>
                <a:lnTo>
                  <a:pt x="154381" y="1517533"/>
                </a:lnTo>
                <a:lnTo>
                  <a:pt x="179734" y="1554721"/>
                </a:lnTo>
                <a:lnTo>
                  <a:pt x="206768" y="1590772"/>
                </a:lnTo>
                <a:lnTo>
                  <a:pt x="235431" y="1625639"/>
                </a:lnTo>
                <a:lnTo>
                  <a:pt x="265672" y="1659273"/>
                </a:lnTo>
                <a:lnTo>
                  <a:pt x="297440" y="1691627"/>
                </a:lnTo>
                <a:lnTo>
                  <a:pt x="330683" y="1722652"/>
                </a:lnTo>
                <a:lnTo>
                  <a:pt x="365349" y="1752300"/>
                </a:lnTo>
                <a:lnTo>
                  <a:pt x="401388" y="1780524"/>
                </a:lnTo>
                <a:lnTo>
                  <a:pt x="438747" y="1807275"/>
                </a:lnTo>
                <a:lnTo>
                  <a:pt x="477375" y="1832505"/>
                </a:lnTo>
                <a:lnTo>
                  <a:pt x="517222" y="1856166"/>
                </a:lnTo>
                <a:lnTo>
                  <a:pt x="558234" y="1878211"/>
                </a:lnTo>
                <a:lnTo>
                  <a:pt x="600361" y="1898590"/>
                </a:lnTo>
                <a:lnTo>
                  <a:pt x="643552" y="1917257"/>
                </a:lnTo>
                <a:lnTo>
                  <a:pt x="687755" y="1934163"/>
                </a:lnTo>
                <a:lnTo>
                  <a:pt x="732918" y="1949260"/>
                </a:lnTo>
                <a:lnTo>
                  <a:pt x="778989" y="1962499"/>
                </a:lnTo>
                <a:lnTo>
                  <a:pt x="825919" y="1973834"/>
                </a:lnTo>
                <a:lnTo>
                  <a:pt x="873654" y="1983215"/>
                </a:lnTo>
                <a:lnTo>
                  <a:pt x="922144" y="1990596"/>
                </a:lnTo>
                <a:lnTo>
                  <a:pt x="971337" y="1995927"/>
                </a:lnTo>
                <a:lnTo>
                  <a:pt x="1021181" y="1999161"/>
                </a:lnTo>
                <a:lnTo>
                  <a:pt x="1071626" y="2000250"/>
                </a:lnTo>
                <a:lnTo>
                  <a:pt x="1122059" y="1999161"/>
                </a:lnTo>
                <a:lnTo>
                  <a:pt x="1171894" y="1995927"/>
                </a:lnTo>
                <a:lnTo>
                  <a:pt x="1221077" y="1990596"/>
                </a:lnTo>
                <a:lnTo>
                  <a:pt x="1269558" y="1983215"/>
                </a:lnTo>
                <a:lnTo>
                  <a:pt x="1317285" y="1973834"/>
                </a:lnTo>
                <a:lnTo>
                  <a:pt x="1364207" y="1962499"/>
                </a:lnTo>
                <a:lnTo>
                  <a:pt x="1410272" y="1949260"/>
                </a:lnTo>
                <a:lnTo>
                  <a:pt x="1455428" y="1934163"/>
                </a:lnTo>
                <a:lnTo>
                  <a:pt x="1499624" y="1917257"/>
                </a:lnTo>
                <a:lnTo>
                  <a:pt x="1542809" y="1898590"/>
                </a:lnTo>
                <a:lnTo>
                  <a:pt x="1584931" y="1878211"/>
                </a:lnTo>
                <a:lnTo>
                  <a:pt x="1625938" y="1856166"/>
                </a:lnTo>
                <a:lnTo>
                  <a:pt x="1665780" y="1832505"/>
                </a:lnTo>
                <a:lnTo>
                  <a:pt x="1704405" y="1807275"/>
                </a:lnTo>
                <a:lnTo>
                  <a:pt x="1741760" y="1780524"/>
                </a:lnTo>
                <a:lnTo>
                  <a:pt x="1777795" y="1752300"/>
                </a:lnTo>
                <a:lnTo>
                  <a:pt x="1812459" y="1722652"/>
                </a:lnTo>
                <a:lnTo>
                  <a:pt x="1845699" y="1691627"/>
                </a:lnTo>
                <a:lnTo>
                  <a:pt x="1877464" y="1659273"/>
                </a:lnTo>
                <a:lnTo>
                  <a:pt x="1907703" y="1625639"/>
                </a:lnTo>
                <a:lnTo>
                  <a:pt x="1936364" y="1590772"/>
                </a:lnTo>
                <a:lnTo>
                  <a:pt x="1963396" y="1554721"/>
                </a:lnTo>
                <a:lnTo>
                  <a:pt x="1988748" y="1517533"/>
                </a:lnTo>
                <a:lnTo>
                  <a:pt x="2012367" y="1479257"/>
                </a:lnTo>
                <a:lnTo>
                  <a:pt x="2034202" y="1439941"/>
                </a:lnTo>
                <a:lnTo>
                  <a:pt x="2054202" y="1399632"/>
                </a:lnTo>
                <a:lnTo>
                  <a:pt x="2072316" y="1358379"/>
                </a:lnTo>
                <a:lnTo>
                  <a:pt x="2088491" y="1316230"/>
                </a:lnTo>
                <a:lnTo>
                  <a:pt x="2102677" y="1273232"/>
                </a:lnTo>
                <a:lnTo>
                  <a:pt x="2114821" y="1229434"/>
                </a:lnTo>
                <a:lnTo>
                  <a:pt x="2124873" y="1184884"/>
                </a:lnTo>
                <a:lnTo>
                  <a:pt x="2132781" y="1139631"/>
                </a:lnTo>
                <a:lnTo>
                  <a:pt x="2138493" y="1093721"/>
                </a:lnTo>
                <a:lnTo>
                  <a:pt x="2141958" y="1047202"/>
                </a:lnTo>
                <a:lnTo>
                  <a:pt x="2143125" y="1000125"/>
                </a:lnTo>
                <a:lnTo>
                  <a:pt x="2141958" y="953047"/>
                </a:lnTo>
                <a:lnTo>
                  <a:pt x="2138493" y="906528"/>
                </a:lnTo>
                <a:lnTo>
                  <a:pt x="2132781" y="860618"/>
                </a:lnTo>
                <a:lnTo>
                  <a:pt x="2124873" y="815365"/>
                </a:lnTo>
                <a:lnTo>
                  <a:pt x="2114821" y="770815"/>
                </a:lnTo>
                <a:lnTo>
                  <a:pt x="2102677" y="727017"/>
                </a:lnTo>
                <a:lnTo>
                  <a:pt x="2088491" y="684019"/>
                </a:lnTo>
                <a:lnTo>
                  <a:pt x="2072316" y="641870"/>
                </a:lnTo>
                <a:lnTo>
                  <a:pt x="2054202" y="600617"/>
                </a:lnTo>
                <a:lnTo>
                  <a:pt x="2034202" y="560308"/>
                </a:lnTo>
                <a:lnTo>
                  <a:pt x="2012367" y="520992"/>
                </a:lnTo>
                <a:lnTo>
                  <a:pt x="1988748" y="482716"/>
                </a:lnTo>
                <a:lnTo>
                  <a:pt x="1963396" y="445528"/>
                </a:lnTo>
                <a:lnTo>
                  <a:pt x="1936364" y="409477"/>
                </a:lnTo>
                <a:lnTo>
                  <a:pt x="1907703" y="374610"/>
                </a:lnTo>
                <a:lnTo>
                  <a:pt x="1877464" y="340976"/>
                </a:lnTo>
                <a:lnTo>
                  <a:pt x="1845699" y="308622"/>
                </a:lnTo>
                <a:lnTo>
                  <a:pt x="1812459" y="277597"/>
                </a:lnTo>
                <a:lnTo>
                  <a:pt x="1777795" y="247949"/>
                </a:lnTo>
                <a:lnTo>
                  <a:pt x="1741760" y="219725"/>
                </a:lnTo>
                <a:lnTo>
                  <a:pt x="1704405" y="192974"/>
                </a:lnTo>
                <a:lnTo>
                  <a:pt x="1665780" y="167744"/>
                </a:lnTo>
                <a:lnTo>
                  <a:pt x="1625938" y="144083"/>
                </a:lnTo>
                <a:lnTo>
                  <a:pt x="1584931" y="122038"/>
                </a:lnTo>
                <a:lnTo>
                  <a:pt x="1542809" y="101659"/>
                </a:lnTo>
                <a:lnTo>
                  <a:pt x="1499624" y="82992"/>
                </a:lnTo>
                <a:lnTo>
                  <a:pt x="1455428" y="66086"/>
                </a:lnTo>
                <a:lnTo>
                  <a:pt x="1410272" y="50989"/>
                </a:lnTo>
                <a:lnTo>
                  <a:pt x="1364207" y="37750"/>
                </a:lnTo>
                <a:lnTo>
                  <a:pt x="1317285" y="26415"/>
                </a:lnTo>
                <a:lnTo>
                  <a:pt x="1269558" y="17034"/>
                </a:lnTo>
                <a:lnTo>
                  <a:pt x="1221077" y="9653"/>
                </a:lnTo>
                <a:lnTo>
                  <a:pt x="1171894" y="4322"/>
                </a:lnTo>
                <a:lnTo>
                  <a:pt x="1122059" y="1088"/>
                </a:lnTo>
                <a:lnTo>
                  <a:pt x="1071626" y="0"/>
                </a:lnTo>
                <a:close/>
              </a:path>
            </a:pathLst>
          </a:custGeom>
          <a:solidFill>
            <a:srgbClr val="343399"/>
          </a:solidFill>
        </p:spPr>
        <p:txBody>
          <a:bodyPr wrap="square" lIns="0" tIns="0" rIns="0" bIns="0" rtlCol="0"/>
          <a:lstStyle/>
          <a:p>
            <a:endParaRPr/>
          </a:p>
        </p:txBody>
      </p:sp>
      <p:sp>
        <p:nvSpPr>
          <p:cNvPr id="9" name="object 9"/>
          <p:cNvSpPr/>
          <p:nvPr/>
        </p:nvSpPr>
        <p:spPr>
          <a:xfrm>
            <a:off x="1362265" y="5199375"/>
            <a:ext cx="1196340" cy="869950"/>
          </a:xfrm>
          <a:custGeom>
            <a:avLst/>
            <a:gdLst/>
            <a:ahLst/>
            <a:cxnLst/>
            <a:rect l="l" t="t" r="r" b="b"/>
            <a:pathLst>
              <a:path w="1196339" h="869950">
                <a:moveTo>
                  <a:pt x="327444" y="75044"/>
                </a:moveTo>
                <a:lnTo>
                  <a:pt x="280619" y="55118"/>
                </a:lnTo>
                <a:lnTo>
                  <a:pt x="231521" y="55206"/>
                </a:lnTo>
                <a:lnTo>
                  <a:pt x="185902" y="74231"/>
                </a:lnTo>
                <a:lnTo>
                  <a:pt x="149491" y="111125"/>
                </a:lnTo>
                <a:lnTo>
                  <a:pt x="129819" y="159194"/>
                </a:lnTo>
                <a:lnTo>
                  <a:pt x="129908" y="208902"/>
                </a:lnTo>
                <a:lnTo>
                  <a:pt x="148691" y="254812"/>
                </a:lnTo>
                <a:lnTo>
                  <a:pt x="185077" y="291515"/>
                </a:lnTo>
                <a:lnTo>
                  <a:pt x="227787" y="310286"/>
                </a:lnTo>
                <a:lnTo>
                  <a:pt x="234048" y="258241"/>
                </a:lnTo>
                <a:lnTo>
                  <a:pt x="247484" y="208153"/>
                </a:lnTo>
                <a:lnTo>
                  <a:pt x="267766" y="160553"/>
                </a:lnTo>
                <a:lnTo>
                  <a:pt x="294525" y="116001"/>
                </a:lnTo>
                <a:lnTo>
                  <a:pt x="327444" y="75044"/>
                </a:lnTo>
                <a:close/>
              </a:path>
              <a:path w="1196339" h="869950">
                <a:moveTo>
                  <a:pt x="328866" y="585927"/>
                </a:moveTo>
                <a:lnTo>
                  <a:pt x="295249" y="544817"/>
                </a:lnTo>
                <a:lnTo>
                  <a:pt x="268071" y="499910"/>
                </a:lnTo>
                <a:lnTo>
                  <a:pt x="247586" y="451878"/>
                </a:lnTo>
                <a:lnTo>
                  <a:pt x="234061" y="401434"/>
                </a:lnTo>
                <a:lnTo>
                  <a:pt x="227787" y="349250"/>
                </a:lnTo>
                <a:lnTo>
                  <a:pt x="208572" y="351726"/>
                </a:lnTo>
                <a:lnTo>
                  <a:pt x="170129" y="359397"/>
                </a:lnTo>
                <a:lnTo>
                  <a:pt x="118122" y="376415"/>
                </a:lnTo>
                <a:lnTo>
                  <a:pt x="55219" y="407123"/>
                </a:lnTo>
                <a:lnTo>
                  <a:pt x="14414" y="435876"/>
                </a:lnTo>
                <a:lnTo>
                  <a:pt x="0" y="477685"/>
                </a:lnTo>
                <a:lnTo>
                  <a:pt x="0" y="607568"/>
                </a:lnTo>
                <a:lnTo>
                  <a:pt x="307505" y="607568"/>
                </a:lnTo>
                <a:lnTo>
                  <a:pt x="312051" y="601345"/>
                </a:lnTo>
                <a:lnTo>
                  <a:pt x="317119" y="595668"/>
                </a:lnTo>
                <a:lnTo>
                  <a:pt x="322719" y="590524"/>
                </a:lnTo>
                <a:lnTo>
                  <a:pt x="328866" y="585927"/>
                </a:lnTo>
                <a:close/>
              </a:path>
              <a:path w="1196339" h="869950">
                <a:moveTo>
                  <a:pt x="736015" y="272757"/>
                </a:moveTo>
                <a:lnTo>
                  <a:pt x="728687" y="226695"/>
                </a:lnTo>
                <a:lnTo>
                  <a:pt x="708279" y="186677"/>
                </a:lnTo>
                <a:lnTo>
                  <a:pt x="677151" y="155130"/>
                </a:lnTo>
                <a:lnTo>
                  <a:pt x="637679" y="134429"/>
                </a:lnTo>
                <a:lnTo>
                  <a:pt x="592239" y="127000"/>
                </a:lnTo>
                <a:lnTo>
                  <a:pt x="546785" y="134429"/>
                </a:lnTo>
                <a:lnTo>
                  <a:pt x="507314" y="155130"/>
                </a:lnTo>
                <a:lnTo>
                  <a:pt x="476186" y="186677"/>
                </a:lnTo>
                <a:lnTo>
                  <a:pt x="455777" y="226695"/>
                </a:lnTo>
                <a:lnTo>
                  <a:pt x="448449" y="272757"/>
                </a:lnTo>
                <a:lnTo>
                  <a:pt x="455777" y="318833"/>
                </a:lnTo>
                <a:lnTo>
                  <a:pt x="476186" y="358851"/>
                </a:lnTo>
                <a:lnTo>
                  <a:pt x="507314" y="390398"/>
                </a:lnTo>
                <a:lnTo>
                  <a:pt x="546785" y="411086"/>
                </a:lnTo>
                <a:lnTo>
                  <a:pt x="592239" y="418515"/>
                </a:lnTo>
                <a:lnTo>
                  <a:pt x="637679" y="411086"/>
                </a:lnTo>
                <a:lnTo>
                  <a:pt x="677151" y="390398"/>
                </a:lnTo>
                <a:lnTo>
                  <a:pt x="708279" y="358851"/>
                </a:lnTo>
                <a:lnTo>
                  <a:pt x="728687" y="318833"/>
                </a:lnTo>
                <a:lnTo>
                  <a:pt x="736015" y="272757"/>
                </a:lnTo>
                <a:close/>
              </a:path>
              <a:path w="1196339" h="869950">
                <a:moveTo>
                  <a:pt x="854176" y="763435"/>
                </a:moveTo>
                <a:lnTo>
                  <a:pt x="815632" y="721169"/>
                </a:lnTo>
                <a:lnTo>
                  <a:pt x="798144" y="679234"/>
                </a:lnTo>
                <a:lnTo>
                  <a:pt x="795807" y="656640"/>
                </a:lnTo>
                <a:lnTo>
                  <a:pt x="787273" y="647979"/>
                </a:lnTo>
                <a:lnTo>
                  <a:pt x="742873" y="671614"/>
                </a:lnTo>
                <a:lnTo>
                  <a:pt x="696506" y="688644"/>
                </a:lnTo>
                <a:lnTo>
                  <a:pt x="648804" y="699135"/>
                </a:lnTo>
                <a:lnTo>
                  <a:pt x="600443" y="703097"/>
                </a:lnTo>
                <a:lnTo>
                  <a:pt x="552069" y="700570"/>
                </a:lnTo>
                <a:lnTo>
                  <a:pt x="504342" y="691591"/>
                </a:lnTo>
                <a:lnTo>
                  <a:pt x="457911" y="676211"/>
                </a:lnTo>
                <a:lnTo>
                  <a:pt x="413435" y="654443"/>
                </a:lnTo>
                <a:lnTo>
                  <a:pt x="371576" y="626325"/>
                </a:lnTo>
                <a:lnTo>
                  <a:pt x="367296" y="629221"/>
                </a:lnTo>
                <a:lnTo>
                  <a:pt x="356692" y="639140"/>
                </a:lnTo>
                <a:lnTo>
                  <a:pt x="348615" y="651230"/>
                </a:lnTo>
                <a:lnTo>
                  <a:pt x="343484" y="664933"/>
                </a:lnTo>
                <a:lnTo>
                  <a:pt x="341680" y="679729"/>
                </a:lnTo>
                <a:lnTo>
                  <a:pt x="341680" y="809612"/>
                </a:lnTo>
                <a:lnTo>
                  <a:pt x="854176" y="809612"/>
                </a:lnTo>
                <a:lnTo>
                  <a:pt x="854176" y="763435"/>
                </a:lnTo>
                <a:close/>
              </a:path>
              <a:path w="1196339" h="869950">
                <a:moveTo>
                  <a:pt x="1066304" y="161632"/>
                </a:moveTo>
                <a:lnTo>
                  <a:pt x="1048169" y="113487"/>
                </a:lnTo>
                <a:lnTo>
                  <a:pt x="1014158" y="77393"/>
                </a:lnTo>
                <a:lnTo>
                  <a:pt x="969200" y="56718"/>
                </a:lnTo>
                <a:lnTo>
                  <a:pt x="918248" y="54838"/>
                </a:lnTo>
                <a:lnTo>
                  <a:pt x="903579" y="58039"/>
                </a:lnTo>
                <a:lnTo>
                  <a:pt x="889596" y="63144"/>
                </a:lnTo>
                <a:lnTo>
                  <a:pt x="876401" y="69862"/>
                </a:lnTo>
                <a:lnTo>
                  <a:pt x="864146" y="77927"/>
                </a:lnTo>
                <a:lnTo>
                  <a:pt x="896213" y="118173"/>
                </a:lnTo>
                <a:lnTo>
                  <a:pt x="922210" y="162306"/>
                </a:lnTo>
                <a:lnTo>
                  <a:pt x="941844" y="209689"/>
                </a:lnTo>
                <a:lnTo>
                  <a:pt x="954849" y="259702"/>
                </a:lnTo>
                <a:lnTo>
                  <a:pt x="960958" y="311721"/>
                </a:lnTo>
                <a:lnTo>
                  <a:pt x="1008443" y="293344"/>
                </a:lnTo>
                <a:lnTo>
                  <a:pt x="1044054" y="258864"/>
                </a:lnTo>
                <a:lnTo>
                  <a:pt x="1064450" y="213296"/>
                </a:lnTo>
                <a:lnTo>
                  <a:pt x="1066304" y="161632"/>
                </a:lnTo>
                <a:close/>
              </a:path>
              <a:path w="1196339" h="869950">
                <a:moveTo>
                  <a:pt x="1126629" y="794994"/>
                </a:moveTo>
                <a:lnTo>
                  <a:pt x="1121930" y="765975"/>
                </a:lnTo>
                <a:lnTo>
                  <a:pt x="1106157" y="740346"/>
                </a:lnTo>
                <a:lnTo>
                  <a:pt x="1101890" y="736015"/>
                </a:lnTo>
                <a:lnTo>
                  <a:pt x="968070" y="598906"/>
                </a:lnTo>
                <a:lnTo>
                  <a:pt x="928370" y="578700"/>
                </a:lnTo>
                <a:lnTo>
                  <a:pt x="918781" y="577024"/>
                </a:lnTo>
                <a:lnTo>
                  <a:pt x="918298" y="577024"/>
                </a:lnTo>
                <a:lnTo>
                  <a:pt x="899731" y="578700"/>
                </a:lnTo>
                <a:lnTo>
                  <a:pt x="851331" y="531088"/>
                </a:lnTo>
                <a:lnTo>
                  <a:pt x="870775" y="500773"/>
                </a:lnTo>
                <a:lnTo>
                  <a:pt x="871702" y="499338"/>
                </a:lnTo>
                <a:lnTo>
                  <a:pt x="880402" y="485762"/>
                </a:lnTo>
                <a:lnTo>
                  <a:pt x="901344" y="436918"/>
                </a:lnTo>
                <a:lnTo>
                  <a:pt x="913993" y="385368"/>
                </a:lnTo>
                <a:lnTo>
                  <a:pt x="918197" y="332460"/>
                </a:lnTo>
                <a:lnTo>
                  <a:pt x="918146" y="330479"/>
                </a:lnTo>
                <a:lnTo>
                  <a:pt x="915085" y="283248"/>
                </a:lnTo>
                <a:lnTo>
                  <a:pt x="905141" y="236715"/>
                </a:lnTo>
                <a:lnTo>
                  <a:pt x="888936" y="192874"/>
                </a:lnTo>
                <a:lnTo>
                  <a:pt x="866965" y="152209"/>
                </a:lnTo>
                <a:lnTo>
                  <a:pt x="854176" y="134861"/>
                </a:lnTo>
                <a:lnTo>
                  <a:pt x="854176" y="330479"/>
                </a:lnTo>
                <a:lnTo>
                  <a:pt x="850239" y="376275"/>
                </a:lnTo>
                <a:lnTo>
                  <a:pt x="838555" y="420725"/>
                </a:lnTo>
                <a:lnTo>
                  <a:pt x="819797" y="461225"/>
                </a:lnTo>
                <a:lnTo>
                  <a:pt x="792962" y="499338"/>
                </a:lnTo>
                <a:lnTo>
                  <a:pt x="772655" y="490131"/>
                </a:lnTo>
                <a:lnTo>
                  <a:pt x="752208" y="482015"/>
                </a:lnTo>
                <a:lnTo>
                  <a:pt x="710399" y="469023"/>
                </a:lnTo>
                <a:lnTo>
                  <a:pt x="651852" y="455320"/>
                </a:lnTo>
                <a:lnTo>
                  <a:pt x="592239" y="450265"/>
                </a:lnTo>
                <a:lnTo>
                  <a:pt x="562356" y="451573"/>
                </a:lnTo>
                <a:lnTo>
                  <a:pt x="503148" y="461225"/>
                </a:lnTo>
                <a:lnTo>
                  <a:pt x="454050" y="475005"/>
                </a:lnTo>
                <a:lnTo>
                  <a:pt x="415620" y="490740"/>
                </a:lnTo>
                <a:lnTo>
                  <a:pt x="397192" y="500773"/>
                </a:lnTo>
                <a:lnTo>
                  <a:pt x="370243" y="462305"/>
                </a:lnTo>
                <a:lnTo>
                  <a:pt x="351066" y="420865"/>
                </a:lnTo>
                <a:lnTo>
                  <a:pt x="351002" y="420725"/>
                </a:lnTo>
                <a:lnTo>
                  <a:pt x="339407" y="377088"/>
                </a:lnTo>
                <a:lnTo>
                  <a:pt x="335368" y="332460"/>
                </a:lnTo>
                <a:lnTo>
                  <a:pt x="338810" y="287883"/>
                </a:lnTo>
                <a:lnTo>
                  <a:pt x="349643" y="244424"/>
                </a:lnTo>
                <a:lnTo>
                  <a:pt x="367779" y="203149"/>
                </a:lnTo>
                <a:lnTo>
                  <a:pt x="393153" y="165100"/>
                </a:lnTo>
                <a:lnTo>
                  <a:pt x="425665" y="131330"/>
                </a:lnTo>
                <a:lnTo>
                  <a:pt x="463156" y="103746"/>
                </a:lnTo>
                <a:lnTo>
                  <a:pt x="504507" y="83883"/>
                </a:lnTo>
                <a:lnTo>
                  <a:pt x="548792" y="71869"/>
                </a:lnTo>
                <a:lnTo>
                  <a:pt x="595083" y="67830"/>
                </a:lnTo>
                <a:lnTo>
                  <a:pt x="641832" y="72034"/>
                </a:lnTo>
                <a:lnTo>
                  <a:pt x="685761" y="84188"/>
                </a:lnTo>
                <a:lnTo>
                  <a:pt x="726160" y="103530"/>
                </a:lnTo>
                <a:lnTo>
                  <a:pt x="762304" y="129374"/>
                </a:lnTo>
                <a:lnTo>
                  <a:pt x="793470" y="160972"/>
                </a:lnTo>
                <a:lnTo>
                  <a:pt x="818959" y="197612"/>
                </a:lnTo>
                <a:lnTo>
                  <a:pt x="838047" y="238556"/>
                </a:lnTo>
                <a:lnTo>
                  <a:pt x="850023" y="283083"/>
                </a:lnTo>
                <a:lnTo>
                  <a:pt x="854176" y="330479"/>
                </a:lnTo>
                <a:lnTo>
                  <a:pt x="854176" y="134861"/>
                </a:lnTo>
                <a:lnTo>
                  <a:pt x="839724" y="115252"/>
                </a:lnTo>
                <a:lnTo>
                  <a:pt x="807720" y="82499"/>
                </a:lnTo>
                <a:lnTo>
                  <a:pt x="788708" y="67830"/>
                </a:lnTo>
                <a:lnTo>
                  <a:pt x="771436" y="54483"/>
                </a:lnTo>
                <a:lnTo>
                  <a:pt x="731393" y="31711"/>
                </a:lnTo>
                <a:lnTo>
                  <a:pt x="688073" y="14706"/>
                </a:lnTo>
                <a:lnTo>
                  <a:pt x="641997" y="3962"/>
                </a:lnTo>
                <a:lnTo>
                  <a:pt x="593661" y="0"/>
                </a:lnTo>
                <a:lnTo>
                  <a:pt x="545350" y="3213"/>
                </a:lnTo>
                <a:lnTo>
                  <a:pt x="499351" y="13271"/>
                </a:lnTo>
                <a:lnTo>
                  <a:pt x="456158" y="29679"/>
                </a:lnTo>
                <a:lnTo>
                  <a:pt x="416242" y="51917"/>
                </a:lnTo>
                <a:lnTo>
                  <a:pt x="380085" y="79463"/>
                </a:lnTo>
                <a:lnTo>
                  <a:pt x="348170" y="111810"/>
                </a:lnTo>
                <a:lnTo>
                  <a:pt x="320979" y="148450"/>
                </a:lnTo>
                <a:lnTo>
                  <a:pt x="298996" y="188861"/>
                </a:lnTo>
                <a:lnTo>
                  <a:pt x="282689" y="232537"/>
                </a:lnTo>
                <a:lnTo>
                  <a:pt x="272554" y="278955"/>
                </a:lnTo>
                <a:lnTo>
                  <a:pt x="269074" y="327596"/>
                </a:lnTo>
                <a:lnTo>
                  <a:pt x="272554" y="376275"/>
                </a:lnTo>
                <a:lnTo>
                  <a:pt x="282689" y="422808"/>
                </a:lnTo>
                <a:lnTo>
                  <a:pt x="298996" y="466648"/>
                </a:lnTo>
                <a:lnTo>
                  <a:pt x="320979" y="507314"/>
                </a:lnTo>
                <a:lnTo>
                  <a:pt x="348170" y="544271"/>
                </a:lnTo>
                <a:lnTo>
                  <a:pt x="380085" y="577024"/>
                </a:lnTo>
                <a:lnTo>
                  <a:pt x="416242" y="605040"/>
                </a:lnTo>
                <a:lnTo>
                  <a:pt x="456158" y="627811"/>
                </a:lnTo>
                <a:lnTo>
                  <a:pt x="499351" y="644817"/>
                </a:lnTo>
                <a:lnTo>
                  <a:pt x="545350" y="655561"/>
                </a:lnTo>
                <a:lnTo>
                  <a:pt x="593661" y="659523"/>
                </a:lnTo>
                <a:lnTo>
                  <a:pt x="646620" y="655218"/>
                </a:lnTo>
                <a:lnTo>
                  <a:pt x="698119" y="642391"/>
                </a:lnTo>
                <a:lnTo>
                  <a:pt x="747204" y="621169"/>
                </a:lnTo>
                <a:lnTo>
                  <a:pt x="792962" y="591693"/>
                </a:lnTo>
                <a:lnTo>
                  <a:pt x="841375" y="639318"/>
                </a:lnTo>
                <a:lnTo>
                  <a:pt x="850379" y="693305"/>
                </a:lnTo>
                <a:lnTo>
                  <a:pt x="996543" y="845693"/>
                </a:lnTo>
                <a:lnTo>
                  <a:pt x="1049401" y="869327"/>
                </a:lnTo>
                <a:lnTo>
                  <a:pt x="1078026" y="864565"/>
                </a:lnTo>
                <a:lnTo>
                  <a:pt x="1103312" y="848575"/>
                </a:lnTo>
                <a:lnTo>
                  <a:pt x="1120381" y="823747"/>
                </a:lnTo>
                <a:lnTo>
                  <a:pt x="1126629" y="794994"/>
                </a:lnTo>
                <a:close/>
              </a:path>
              <a:path w="1196339" h="869950">
                <a:moveTo>
                  <a:pt x="1195844" y="477685"/>
                </a:moveTo>
                <a:lnTo>
                  <a:pt x="1181430" y="435876"/>
                </a:lnTo>
                <a:lnTo>
                  <a:pt x="1141437" y="405511"/>
                </a:lnTo>
                <a:lnTo>
                  <a:pt x="1078534" y="374789"/>
                </a:lnTo>
                <a:lnTo>
                  <a:pt x="1024420" y="359397"/>
                </a:lnTo>
                <a:lnTo>
                  <a:pt x="982281" y="351726"/>
                </a:lnTo>
                <a:lnTo>
                  <a:pt x="960958" y="349250"/>
                </a:lnTo>
                <a:lnTo>
                  <a:pt x="955903" y="395427"/>
                </a:lnTo>
                <a:lnTo>
                  <a:pt x="945121" y="440524"/>
                </a:lnTo>
                <a:lnTo>
                  <a:pt x="928725" y="483997"/>
                </a:lnTo>
                <a:lnTo>
                  <a:pt x="906856" y="525310"/>
                </a:lnTo>
                <a:lnTo>
                  <a:pt x="915403" y="533971"/>
                </a:lnTo>
                <a:lnTo>
                  <a:pt x="959167" y="543166"/>
                </a:lnTo>
                <a:lnTo>
                  <a:pt x="996543" y="568604"/>
                </a:lnTo>
                <a:lnTo>
                  <a:pt x="1034986" y="607568"/>
                </a:lnTo>
                <a:lnTo>
                  <a:pt x="1195844" y="607568"/>
                </a:lnTo>
                <a:lnTo>
                  <a:pt x="1195844" y="477685"/>
                </a:lnTo>
                <a:close/>
              </a:path>
            </a:pathLst>
          </a:custGeom>
          <a:solidFill>
            <a:srgbClr val="FFFFFF"/>
          </a:solidFill>
        </p:spPr>
        <p:txBody>
          <a:bodyPr wrap="square" lIns="0" tIns="0" rIns="0" bIns="0" rtlCol="0"/>
          <a:lstStyle/>
          <a:p>
            <a:endParaRPr/>
          </a:p>
        </p:txBody>
      </p:sp>
      <p:sp>
        <p:nvSpPr>
          <p:cNvPr id="19" name="object 19"/>
          <p:cNvSpPr/>
          <p:nvPr/>
        </p:nvSpPr>
        <p:spPr>
          <a:xfrm>
            <a:off x="11841059" y="5053007"/>
            <a:ext cx="870585" cy="1162685"/>
          </a:xfrm>
          <a:custGeom>
            <a:avLst/>
            <a:gdLst/>
            <a:ahLst/>
            <a:cxnLst/>
            <a:rect l="l" t="t" r="r" b="b"/>
            <a:pathLst>
              <a:path w="870584" h="1162685">
                <a:moveTo>
                  <a:pt x="351002" y="421386"/>
                </a:moveTo>
                <a:lnTo>
                  <a:pt x="168478" y="421386"/>
                </a:lnTo>
                <a:lnTo>
                  <a:pt x="168478" y="479501"/>
                </a:lnTo>
                <a:lnTo>
                  <a:pt x="351002" y="479501"/>
                </a:lnTo>
                <a:lnTo>
                  <a:pt x="351002" y="421386"/>
                </a:lnTo>
                <a:close/>
              </a:path>
              <a:path w="870584" h="1162685">
                <a:moveTo>
                  <a:pt x="702005" y="886358"/>
                </a:moveTo>
                <a:lnTo>
                  <a:pt x="168478" y="886358"/>
                </a:lnTo>
                <a:lnTo>
                  <a:pt x="168478" y="944486"/>
                </a:lnTo>
                <a:lnTo>
                  <a:pt x="702005" y="944486"/>
                </a:lnTo>
                <a:lnTo>
                  <a:pt x="702005" y="886358"/>
                </a:lnTo>
                <a:close/>
              </a:path>
              <a:path w="870584" h="1162685">
                <a:moveTo>
                  <a:pt x="702005" y="770115"/>
                </a:moveTo>
                <a:lnTo>
                  <a:pt x="168478" y="770115"/>
                </a:lnTo>
                <a:lnTo>
                  <a:pt x="168478" y="828230"/>
                </a:lnTo>
                <a:lnTo>
                  <a:pt x="702005" y="828230"/>
                </a:lnTo>
                <a:lnTo>
                  <a:pt x="702005" y="770115"/>
                </a:lnTo>
                <a:close/>
              </a:path>
              <a:path w="870584" h="1162685">
                <a:moveTo>
                  <a:pt x="702005" y="653872"/>
                </a:moveTo>
                <a:lnTo>
                  <a:pt x="168478" y="653872"/>
                </a:lnTo>
                <a:lnTo>
                  <a:pt x="168478" y="711987"/>
                </a:lnTo>
                <a:lnTo>
                  <a:pt x="702005" y="711987"/>
                </a:lnTo>
                <a:lnTo>
                  <a:pt x="702005" y="653872"/>
                </a:lnTo>
                <a:close/>
              </a:path>
              <a:path w="870584" h="1162685">
                <a:moveTo>
                  <a:pt x="702005" y="537629"/>
                </a:moveTo>
                <a:lnTo>
                  <a:pt x="168478" y="537629"/>
                </a:lnTo>
                <a:lnTo>
                  <a:pt x="168478" y="595744"/>
                </a:lnTo>
                <a:lnTo>
                  <a:pt x="702005" y="595744"/>
                </a:lnTo>
                <a:lnTo>
                  <a:pt x="702005" y="537629"/>
                </a:lnTo>
                <a:close/>
              </a:path>
              <a:path w="870584" h="1162685">
                <a:moveTo>
                  <a:pt x="870483" y="319671"/>
                </a:moveTo>
                <a:lnTo>
                  <a:pt x="854532" y="305142"/>
                </a:lnTo>
                <a:lnTo>
                  <a:pt x="786244" y="242963"/>
                </a:lnTo>
                <a:lnTo>
                  <a:pt x="786244" y="392315"/>
                </a:lnTo>
                <a:lnTo>
                  <a:pt x="786244" y="1075258"/>
                </a:lnTo>
                <a:lnTo>
                  <a:pt x="84239" y="1075258"/>
                </a:lnTo>
                <a:lnTo>
                  <a:pt x="84239" y="87185"/>
                </a:lnTo>
                <a:lnTo>
                  <a:pt x="435241" y="87185"/>
                </a:lnTo>
                <a:lnTo>
                  <a:pt x="435241" y="392315"/>
                </a:lnTo>
                <a:lnTo>
                  <a:pt x="786244" y="392315"/>
                </a:lnTo>
                <a:lnTo>
                  <a:pt x="786244" y="242963"/>
                </a:lnTo>
                <a:lnTo>
                  <a:pt x="694982" y="159842"/>
                </a:lnTo>
                <a:lnTo>
                  <a:pt x="694982" y="305142"/>
                </a:lnTo>
                <a:lnTo>
                  <a:pt x="519480" y="305142"/>
                </a:lnTo>
                <a:lnTo>
                  <a:pt x="519480" y="123507"/>
                </a:lnTo>
                <a:lnTo>
                  <a:pt x="694982" y="305142"/>
                </a:lnTo>
                <a:lnTo>
                  <a:pt x="694982" y="159842"/>
                </a:lnTo>
                <a:lnTo>
                  <a:pt x="655091" y="123507"/>
                </a:lnTo>
                <a:lnTo>
                  <a:pt x="615213" y="87185"/>
                </a:lnTo>
                <a:lnTo>
                  <a:pt x="519480" y="0"/>
                </a:lnTo>
                <a:lnTo>
                  <a:pt x="0" y="0"/>
                </a:lnTo>
                <a:lnTo>
                  <a:pt x="0" y="1162443"/>
                </a:lnTo>
                <a:lnTo>
                  <a:pt x="870483" y="1162443"/>
                </a:lnTo>
                <a:lnTo>
                  <a:pt x="870483" y="1075258"/>
                </a:lnTo>
                <a:lnTo>
                  <a:pt x="870483" y="319671"/>
                </a:lnTo>
                <a:close/>
              </a:path>
            </a:pathLst>
          </a:custGeom>
          <a:solidFill>
            <a:schemeClr val="bg1"/>
          </a:solidFill>
        </p:spPr>
        <p:txBody>
          <a:bodyPr wrap="square" lIns="0" tIns="0" rIns="0" bIns="0" rtlCol="0"/>
          <a:lstStyle/>
          <a:p>
            <a:endParaRPr/>
          </a:p>
        </p:txBody>
      </p:sp>
      <p:sp>
        <p:nvSpPr>
          <p:cNvPr id="20" name="object 20"/>
          <p:cNvSpPr txBox="1"/>
          <p:nvPr/>
        </p:nvSpPr>
        <p:spPr>
          <a:xfrm>
            <a:off x="423772" y="3578003"/>
            <a:ext cx="4122827" cy="391795"/>
          </a:xfrm>
          <a:prstGeom prst="rect">
            <a:avLst/>
          </a:prstGeom>
        </p:spPr>
        <p:txBody>
          <a:bodyPr vert="horz" wrap="square" lIns="0" tIns="12700" rIns="0" bIns="0" rtlCol="0">
            <a:spAutoFit/>
          </a:bodyPr>
          <a:lstStyle/>
          <a:p>
            <a:pPr marL="12700">
              <a:lnSpc>
                <a:spcPct val="100000"/>
              </a:lnSpc>
              <a:spcBef>
                <a:spcPts val="100"/>
              </a:spcBef>
            </a:pPr>
            <a:r>
              <a:rPr sz="2400" b="1">
                <a:latin typeface="Open Sans" panose="020B0606030504020204" pitchFamily="34" charset="0"/>
                <a:ea typeface="Open Sans" panose="020B0606030504020204" pitchFamily="34" charset="0"/>
                <a:cs typeface="Open Sans" panose="020B0606030504020204" pitchFamily="34" charset="0"/>
              </a:rPr>
              <a:t>Unmet</a:t>
            </a:r>
            <a:r>
              <a:rPr sz="2400" b="1" spc="-30">
                <a:latin typeface="Open Sans" panose="020B0606030504020204" pitchFamily="34" charset="0"/>
                <a:ea typeface="Open Sans" panose="020B0606030504020204" pitchFamily="34" charset="0"/>
                <a:cs typeface="Open Sans" panose="020B0606030504020204" pitchFamily="34" charset="0"/>
              </a:rPr>
              <a:t> </a:t>
            </a:r>
            <a:r>
              <a:rPr sz="2400" b="1" spc="-20">
                <a:latin typeface="Open Sans" panose="020B0606030504020204" pitchFamily="34" charset="0"/>
                <a:ea typeface="Open Sans" panose="020B0606030504020204" pitchFamily="34" charset="0"/>
                <a:cs typeface="Open Sans" panose="020B0606030504020204" pitchFamily="34" charset="0"/>
              </a:rPr>
              <a:t>Needs</a:t>
            </a:r>
            <a:r>
              <a:rPr sz="2400" b="1" spc="-145">
                <a:latin typeface="Open Sans" panose="020B0606030504020204" pitchFamily="34" charset="0"/>
                <a:ea typeface="Open Sans" panose="020B0606030504020204" pitchFamily="34" charset="0"/>
                <a:cs typeface="Open Sans" panose="020B0606030504020204" pitchFamily="34" charset="0"/>
              </a:rPr>
              <a:t> </a:t>
            </a:r>
            <a:r>
              <a:rPr sz="2400" b="1" spc="-10">
                <a:latin typeface="Open Sans" panose="020B0606030504020204" pitchFamily="34" charset="0"/>
                <a:ea typeface="Open Sans" panose="020B0606030504020204" pitchFamily="34" charset="0"/>
                <a:cs typeface="Open Sans" panose="020B0606030504020204" pitchFamily="34" charset="0"/>
              </a:rPr>
              <a:t>Analysis</a:t>
            </a:r>
            <a:endParaRPr sz="2400">
              <a:latin typeface="Open Sans" panose="020B0606030504020204" pitchFamily="34" charset="0"/>
              <a:ea typeface="Open Sans" panose="020B0606030504020204" pitchFamily="34" charset="0"/>
              <a:cs typeface="Open Sans" panose="020B0606030504020204" pitchFamily="34" charset="0"/>
            </a:endParaRPr>
          </a:p>
        </p:txBody>
      </p:sp>
      <p:sp>
        <p:nvSpPr>
          <p:cNvPr id="21" name="object 21"/>
          <p:cNvSpPr txBox="1"/>
          <p:nvPr/>
        </p:nvSpPr>
        <p:spPr>
          <a:xfrm>
            <a:off x="4756418" y="3619978"/>
            <a:ext cx="4802242" cy="391795"/>
          </a:xfrm>
          <a:prstGeom prst="rect">
            <a:avLst/>
          </a:prstGeom>
        </p:spPr>
        <p:txBody>
          <a:bodyPr vert="horz" wrap="square" lIns="0" tIns="12700" rIns="0" bIns="0" rtlCol="0">
            <a:spAutoFit/>
          </a:bodyPr>
          <a:lstStyle/>
          <a:p>
            <a:pPr marL="12700">
              <a:lnSpc>
                <a:spcPct val="100000"/>
              </a:lnSpc>
              <a:spcBef>
                <a:spcPts val="100"/>
              </a:spcBef>
            </a:pPr>
            <a:r>
              <a:rPr sz="2400" b="1">
                <a:latin typeface="Open Sans" panose="020B0606030504020204" pitchFamily="34" charset="0"/>
                <a:ea typeface="Open Sans" panose="020B0606030504020204" pitchFamily="34" charset="0"/>
                <a:cs typeface="Open Sans" panose="020B0606030504020204" pitchFamily="34" charset="0"/>
              </a:rPr>
              <a:t>Mitigation</a:t>
            </a:r>
            <a:r>
              <a:rPr sz="2400" b="1" spc="-25">
                <a:latin typeface="Open Sans" panose="020B0606030504020204" pitchFamily="34" charset="0"/>
                <a:ea typeface="Open Sans" panose="020B0606030504020204" pitchFamily="34" charset="0"/>
                <a:cs typeface="Open Sans" panose="020B0606030504020204" pitchFamily="34" charset="0"/>
              </a:rPr>
              <a:t> </a:t>
            </a:r>
            <a:r>
              <a:rPr sz="2400" b="1" spc="-20">
                <a:latin typeface="Open Sans" panose="020B0606030504020204" pitchFamily="34" charset="0"/>
                <a:ea typeface="Open Sans" panose="020B0606030504020204" pitchFamily="34" charset="0"/>
                <a:cs typeface="Open Sans" panose="020B0606030504020204" pitchFamily="34" charset="0"/>
              </a:rPr>
              <a:t>Needs</a:t>
            </a:r>
            <a:r>
              <a:rPr sz="2400" b="1" spc="-145">
                <a:latin typeface="Open Sans" panose="020B0606030504020204" pitchFamily="34" charset="0"/>
                <a:ea typeface="Open Sans" panose="020B0606030504020204" pitchFamily="34" charset="0"/>
                <a:cs typeface="Open Sans" panose="020B0606030504020204" pitchFamily="34" charset="0"/>
              </a:rPr>
              <a:t> </a:t>
            </a:r>
            <a:r>
              <a:rPr sz="2400" b="1" spc="-10">
                <a:latin typeface="Open Sans" panose="020B0606030504020204" pitchFamily="34" charset="0"/>
                <a:ea typeface="Open Sans" panose="020B0606030504020204" pitchFamily="34" charset="0"/>
                <a:cs typeface="Open Sans" panose="020B0606030504020204" pitchFamily="34" charset="0"/>
              </a:rPr>
              <a:t>Assessment</a:t>
            </a:r>
            <a:endParaRPr sz="2400">
              <a:latin typeface="Open Sans" panose="020B0606030504020204" pitchFamily="34" charset="0"/>
              <a:ea typeface="Open Sans" panose="020B0606030504020204" pitchFamily="34" charset="0"/>
              <a:cs typeface="Open Sans" panose="020B0606030504020204" pitchFamily="34" charset="0"/>
            </a:endParaRPr>
          </a:p>
        </p:txBody>
      </p:sp>
      <p:sp>
        <p:nvSpPr>
          <p:cNvPr id="22" name="object 22"/>
          <p:cNvSpPr txBox="1"/>
          <p:nvPr/>
        </p:nvSpPr>
        <p:spPr>
          <a:xfrm>
            <a:off x="10414434" y="3619978"/>
            <a:ext cx="3567892" cy="739883"/>
          </a:xfrm>
          <a:prstGeom prst="rect">
            <a:avLst/>
          </a:prstGeom>
        </p:spPr>
        <p:txBody>
          <a:bodyPr vert="horz" wrap="square" lIns="0" tIns="10795" rIns="0" bIns="0" rtlCol="0">
            <a:spAutoFit/>
          </a:bodyPr>
          <a:lstStyle/>
          <a:p>
            <a:pPr marL="904875" marR="5080" indent="-892810">
              <a:lnSpc>
                <a:spcPct val="100800"/>
              </a:lnSpc>
              <a:spcBef>
                <a:spcPts val="85"/>
              </a:spcBef>
            </a:pPr>
            <a:r>
              <a:rPr sz="2400" b="1">
                <a:latin typeface="Open Sans" panose="020B0606030504020204" pitchFamily="34" charset="0"/>
                <a:ea typeface="Open Sans" panose="020B0606030504020204" pitchFamily="34" charset="0"/>
                <a:cs typeface="Open Sans" panose="020B0606030504020204" pitchFamily="34" charset="0"/>
              </a:rPr>
              <a:t>Design</a:t>
            </a:r>
            <a:r>
              <a:rPr sz="2400" b="1" spc="-65">
                <a:latin typeface="Open Sans" panose="020B0606030504020204" pitchFamily="34" charset="0"/>
                <a:ea typeface="Open Sans" panose="020B0606030504020204" pitchFamily="34" charset="0"/>
                <a:cs typeface="Open Sans" panose="020B0606030504020204" pitchFamily="34" charset="0"/>
              </a:rPr>
              <a:t> </a:t>
            </a:r>
            <a:r>
              <a:rPr sz="2400" b="1" spc="-20">
                <a:latin typeface="Open Sans" panose="020B0606030504020204" pitchFamily="34" charset="0"/>
                <a:ea typeface="Open Sans" panose="020B0606030504020204" pitchFamily="34" charset="0"/>
                <a:cs typeface="Open Sans" panose="020B0606030504020204" pitchFamily="34" charset="0"/>
              </a:rPr>
              <a:t>Programs</a:t>
            </a:r>
            <a:r>
              <a:rPr sz="2400" b="1" spc="-7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and</a:t>
            </a:r>
            <a:r>
              <a:rPr sz="2400" b="1" spc="-75">
                <a:latin typeface="Open Sans" panose="020B0606030504020204" pitchFamily="34" charset="0"/>
                <a:ea typeface="Open Sans" panose="020B0606030504020204" pitchFamily="34" charset="0"/>
                <a:cs typeface="Open Sans" panose="020B0606030504020204" pitchFamily="34" charset="0"/>
              </a:rPr>
              <a:t> </a:t>
            </a:r>
            <a:r>
              <a:rPr sz="2400" b="1" spc="-25">
                <a:latin typeface="Open Sans" panose="020B0606030504020204" pitchFamily="34" charset="0"/>
                <a:ea typeface="Open Sans" panose="020B0606030504020204" pitchFamily="34" charset="0"/>
                <a:cs typeface="Open Sans" panose="020B0606030504020204" pitchFamily="34" charset="0"/>
              </a:rPr>
              <a:t>Set </a:t>
            </a:r>
            <a:r>
              <a:rPr sz="2400" b="1" spc="-10">
                <a:latin typeface="Open Sans" panose="020B0606030504020204" pitchFamily="34" charset="0"/>
                <a:ea typeface="Open Sans" panose="020B0606030504020204" pitchFamily="34" charset="0"/>
                <a:cs typeface="Open Sans" panose="020B0606030504020204" pitchFamily="34" charset="0"/>
              </a:rPr>
              <a:t>Budgets</a:t>
            </a:r>
            <a:endParaRPr sz="2400" b="1">
              <a:latin typeface="Open Sans" panose="020B0606030504020204" pitchFamily="34" charset="0"/>
              <a:ea typeface="Open Sans" panose="020B0606030504020204" pitchFamily="34" charset="0"/>
              <a:cs typeface="Open Sans" panose="020B0606030504020204" pitchFamily="34" charset="0"/>
            </a:endParaRPr>
          </a:p>
        </p:txBody>
      </p:sp>
      <p:sp>
        <p:nvSpPr>
          <p:cNvPr id="29" name="object 4">
            <a:extLst>
              <a:ext uri="{FF2B5EF4-FFF2-40B4-BE49-F238E27FC236}">
                <a16:creationId xmlns:a16="http://schemas.microsoft.com/office/drawing/2014/main" id="{B9C04FAC-ACC5-6A29-261E-1A8569746789}"/>
              </a:ext>
            </a:extLst>
          </p:cNvPr>
          <p:cNvSpPr/>
          <p:nvPr/>
        </p:nvSpPr>
        <p:spPr>
          <a:xfrm>
            <a:off x="9873983" y="3467100"/>
            <a:ext cx="45719" cy="4076700"/>
          </a:xfrm>
          <a:custGeom>
            <a:avLst/>
            <a:gdLst/>
            <a:ahLst/>
            <a:cxnLst/>
            <a:rect l="l" t="t" r="r" b="b"/>
            <a:pathLst>
              <a:path w="47625" h="4305300">
                <a:moveTo>
                  <a:pt x="47625" y="0"/>
                </a:moveTo>
                <a:lnTo>
                  <a:pt x="0" y="0"/>
                </a:lnTo>
                <a:lnTo>
                  <a:pt x="0" y="4305300"/>
                </a:lnTo>
                <a:lnTo>
                  <a:pt x="47625" y="4305300"/>
                </a:lnTo>
                <a:lnTo>
                  <a:pt x="47625" y="0"/>
                </a:lnTo>
                <a:close/>
              </a:path>
            </a:pathLst>
          </a:custGeom>
          <a:solidFill>
            <a:srgbClr val="0A78C2"/>
          </a:solidFill>
        </p:spPr>
        <p:txBody>
          <a:bodyPr wrap="square" lIns="0" tIns="0" rIns="0" bIns="0" rtlCol="0"/>
          <a:lstStyle/>
          <a:p>
            <a:endParaRPr/>
          </a:p>
        </p:txBody>
      </p:sp>
      <p:sp>
        <p:nvSpPr>
          <p:cNvPr id="26" name="object 8">
            <a:extLst>
              <a:ext uri="{FF2B5EF4-FFF2-40B4-BE49-F238E27FC236}">
                <a16:creationId xmlns:a16="http://schemas.microsoft.com/office/drawing/2014/main" id="{39F79E65-4C41-7216-1759-AEC2D931B150}"/>
              </a:ext>
            </a:extLst>
          </p:cNvPr>
          <p:cNvSpPr/>
          <p:nvPr/>
        </p:nvSpPr>
        <p:spPr>
          <a:xfrm>
            <a:off x="5946002" y="4638086"/>
            <a:ext cx="2143125" cy="2000250"/>
          </a:xfrm>
          <a:custGeom>
            <a:avLst/>
            <a:gdLst/>
            <a:ahLst/>
            <a:cxnLst/>
            <a:rect l="l" t="t" r="r" b="b"/>
            <a:pathLst>
              <a:path w="2143125" h="2000250">
                <a:moveTo>
                  <a:pt x="1071626" y="0"/>
                </a:moveTo>
                <a:lnTo>
                  <a:pt x="1021181" y="1088"/>
                </a:lnTo>
                <a:lnTo>
                  <a:pt x="971337" y="4322"/>
                </a:lnTo>
                <a:lnTo>
                  <a:pt x="922144" y="9653"/>
                </a:lnTo>
                <a:lnTo>
                  <a:pt x="873654" y="17034"/>
                </a:lnTo>
                <a:lnTo>
                  <a:pt x="825919" y="26415"/>
                </a:lnTo>
                <a:lnTo>
                  <a:pt x="778989" y="37750"/>
                </a:lnTo>
                <a:lnTo>
                  <a:pt x="732918" y="50989"/>
                </a:lnTo>
                <a:lnTo>
                  <a:pt x="687755" y="66086"/>
                </a:lnTo>
                <a:lnTo>
                  <a:pt x="643552" y="82992"/>
                </a:lnTo>
                <a:lnTo>
                  <a:pt x="600361" y="101659"/>
                </a:lnTo>
                <a:lnTo>
                  <a:pt x="558234" y="122038"/>
                </a:lnTo>
                <a:lnTo>
                  <a:pt x="517222" y="144083"/>
                </a:lnTo>
                <a:lnTo>
                  <a:pt x="477375" y="167744"/>
                </a:lnTo>
                <a:lnTo>
                  <a:pt x="438747" y="192974"/>
                </a:lnTo>
                <a:lnTo>
                  <a:pt x="401388" y="219725"/>
                </a:lnTo>
                <a:lnTo>
                  <a:pt x="365349" y="247949"/>
                </a:lnTo>
                <a:lnTo>
                  <a:pt x="330683" y="277597"/>
                </a:lnTo>
                <a:lnTo>
                  <a:pt x="297440" y="308622"/>
                </a:lnTo>
                <a:lnTo>
                  <a:pt x="265672" y="340976"/>
                </a:lnTo>
                <a:lnTo>
                  <a:pt x="235431" y="374610"/>
                </a:lnTo>
                <a:lnTo>
                  <a:pt x="206768" y="409477"/>
                </a:lnTo>
                <a:lnTo>
                  <a:pt x="179734" y="445528"/>
                </a:lnTo>
                <a:lnTo>
                  <a:pt x="154381" y="482716"/>
                </a:lnTo>
                <a:lnTo>
                  <a:pt x="130761" y="520992"/>
                </a:lnTo>
                <a:lnTo>
                  <a:pt x="108925" y="560308"/>
                </a:lnTo>
                <a:lnTo>
                  <a:pt x="88924" y="600617"/>
                </a:lnTo>
                <a:lnTo>
                  <a:pt x="70810" y="641870"/>
                </a:lnTo>
                <a:lnTo>
                  <a:pt x="54634" y="684019"/>
                </a:lnTo>
                <a:lnTo>
                  <a:pt x="40448" y="727017"/>
                </a:lnTo>
                <a:lnTo>
                  <a:pt x="28303" y="770815"/>
                </a:lnTo>
                <a:lnTo>
                  <a:pt x="18251" y="815365"/>
                </a:lnTo>
                <a:lnTo>
                  <a:pt x="10343" y="860618"/>
                </a:lnTo>
                <a:lnTo>
                  <a:pt x="4631" y="906528"/>
                </a:lnTo>
                <a:lnTo>
                  <a:pt x="1166" y="953047"/>
                </a:lnTo>
                <a:lnTo>
                  <a:pt x="0" y="1000125"/>
                </a:lnTo>
                <a:lnTo>
                  <a:pt x="1166" y="1047202"/>
                </a:lnTo>
                <a:lnTo>
                  <a:pt x="4631" y="1093721"/>
                </a:lnTo>
                <a:lnTo>
                  <a:pt x="10343" y="1139631"/>
                </a:lnTo>
                <a:lnTo>
                  <a:pt x="18251" y="1184884"/>
                </a:lnTo>
                <a:lnTo>
                  <a:pt x="28303" y="1229434"/>
                </a:lnTo>
                <a:lnTo>
                  <a:pt x="40448" y="1273232"/>
                </a:lnTo>
                <a:lnTo>
                  <a:pt x="54634" y="1316230"/>
                </a:lnTo>
                <a:lnTo>
                  <a:pt x="70810" y="1358379"/>
                </a:lnTo>
                <a:lnTo>
                  <a:pt x="88924" y="1399632"/>
                </a:lnTo>
                <a:lnTo>
                  <a:pt x="108925" y="1439941"/>
                </a:lnTo>
                <a:lnTo>
                  <a:pt x="130761" y="1479257"/>
                </a:lnTo>
                <a:lnTo>
                  <a:pt x="154381" y="1517533"/>
                </a:lnTo>
                <a:lnTo>
                  <a:pt x="179734" y="1554721"/>
                </a:lnTo>
                <a:lnTo>
                  <a:pt x="206768" y="1590772"/>
                </a:lnTo>
                <a:lnTo>
                  <a:pt x="235431" y="1625639"/>
                </a:lnTo>
                <a:lnTo>
                  <a:pt x="265672" y="1659273"/>
                </a:lnTo>
                <a:lnTo>
                  <a:pt x="297440" y="1691627"/>
                </a:lnTo>
                <a:lnTo>
                  <a:pt x="330683" y="1722652"/>
                </a:lnTo>
                <a:lnTo>
                  <a:pt x="365349" y="1752300"/>
                </a:lnTo>
                <a:lnTo>
                  <a:pt x="401388" y="1780524"/>
                </a:lnTo>
                <a:lnTo>
                  <a:pt x="438747" y="1807275"/>
                </a:lnTo>
                <a:lnTo>
                  <a:pt x="477375" y="1832505"/>
                </a:lnTo>
                <a:lnTo>
                  <a:pt x="517222" y="1856166"/>
                </a:lnTo>
                <a:lnTo>
                  <a:pt x="558234" y="1878211"/>
                </a:lnTo>
                <a:lnTo>
                  <a:pt x="600361" y="1898590"/>
                </a:lnTo>
                <a:lnTo>
                  <a:pt x="643552" y="1917257"/>
                </a:lnTo>
                <a:lnTo>
                  <a:pt x="687755" y="1934163"/>
                </a:lnTo>
                <a:lnTo>
                  <a:pt x="732918" y="1949260"/>
                </a:lnTo>
                <a:lnTo>
                  <a:pt x="778989" y="1962499"/>
                </a:lnTo>
                <a:lnTo>
                  <a:pt x="825919" y="1973834"/>
                </a:lnTo>
                <a:lnTo>
                  <a:pt x="873654" y="1983215"/>
                </a:lnTo>
                <a:lnTo>
                  <a:pt x="922144" y="1990596"/>
                </a:lnTo>
                <a:lnTo>
                  <a:pt x="971337" y="1995927"/>
                </a:lnTo>
                <a:lnTo>
                  <a:pt x="1021181" y="1999161"/>
                </a:lnTo>
                <a:lnTo>
                  <a:pt x="1071626" y="2000250"/>
                </a:lnTo>
                <a:lnTo>
                  <a:pt x="1122059" y="1999161"/>
                </a:lnTo>
                <a:lnTo>
                  <a:pt x="1171894" y="1995927"/>
                </a:lnTo>
                <a:lnTo>
                  <a:pt x="1221077" y="1990596"/>
                </a:lnTo>
                <a:lnTo>
                  <a:pt x="1269558" y="1983215"/>
                </a:lnTo>
                <a:lnTo>
                  <a:pt x="1317285" y="1973834"/>
                </a:lnTo>
                <a:lnTo>
                  <a:pt x="1364207" y="1962499"/>
                </a:lnTo>
                <a:lnTo>
                  <a:pt x="1410272" y="1949260"/>
                </a:lnTo>
                <a:lnTo>
                  <a:pt x="1455428" y="1934163"/>
                </a:lnTo>
                <a:lnTo>
                  <a:pt x="1499624" y="1917257"/>
                </a:lnTo>
                <a:lnTo>
                  <a:pt x="1542809" y="1898590"/>
                </a:lnTo>
                <a:lnTo>
                  <a:pt x="1584931" y="1878211"/>
                </a:lnTo>
                <a:lnTo>
                  <a:pt x="1625938" y="1856166"/>
                </a:lnTo>
                <a:lnTo>
                  <a:pt x="1665780" y="1832505"/>
                </a:lnTo>
                <a:lnTo>
                  <a:pt x="1704405" y="1807275"/>
                </a:lnTo>
                <a:lnTo>
                  <a:pt x="1741760" y="1780524"/>
                </a:lnTo>
                <a:lnTo>
                  <a:pt x="1777795" y="1752300"/>
                </a:lnTo>
                <a:lnTo>
                  <a:pt x="1812459" y="1722652"/>
                </a:lnTo>
                <a:lnTo>
                  <a:pt x="1845699" y="1691627"/>
                </a:lnTo>
                <a:lnTo>
                  <a:pt x="1877464" y="1659273"/>
                </a:lnTo>
                <a:lnTo>
                  <a:pt x="1907703" y="1625639"/>
                </a:lnTo>
                <a:lnTo>
                  <a:pt x="1936364" y="1590772"/>
                </a:lnTo>
                <a:lnTo>
                  <a:pt x="1963396" y="1554721"/>
                </a:lnTo>
                <a:lnTo>
                  <a:pt x="1988748" y="1517533"/>
                </a:lnTo>
                <a:lnTo>
                  <a:pt x="2012367" y="1479257"/>
                </a:lnTo>
                <a:lnTo>
                  <a:pt x="2034202" y="1439941"/>
                </a:lnTo>
                <a:lnTo>
                  <a:pt x="2054202" y="1399632"/>
                </a:lnTo>
                <a:lnTo>
                  <a:pt x="2072316" y="1358379"/>
                </a:lnTo>
                <a:lnTo>
                  <a:pt x="2088491" y="1316230"/>
                </a:lnTo>
                <a:lnTo>
                  <a:pt x="2102677" y="1273232"/>
                </a:lnTo>
                <a:lnTo>
                  <a:pt x="2114821" y="1229434"/>
                </a:lnTo>
                <a:lnTo>
                  <a:pt x="2124873" y="1184884"/>
                </a:lnTo>
                <a:lnTo>
                  <a:pt x="2132781" y="1139631"/>
                </a:lnTo>
                <a:lnTo>
                  <a:pt x="2138493" y="1093721"/>
                </a:lnTo>
                <a:lnTo>
                  <a:pt x="2141958" y="1047202"/>
                </a:lnTo>
                <a:lnTo>
                  <a:pt x="2143125" y="1000125"/>
                </a:lnTo>
                <a:lnTo>
                  <a:pt x="2141958" y="953047"/>
                </a:lnTo>
                <a:lnTo>
                  <a:pt x="2138493" y="906528"/>
                </a:lnTo>
                <a:lnTo>
                  <a:pt x="2132781" y="860618"/>
                </a:lnTo>
                <a:lnTo>
                  <a:pt x="2124873" y="815365"/>
                </a:lnTo>
                <a:lnTo>
                  <a:pt x="2114821" y="770815"/>
                </a:lnTo>
                <a:lnTo>
                  <a:pt x="2102677" y="727017"/>
                </a:lnTo>
                <a:lnTo>
                  <a:pt x="2088491" y="684019"/>
                </a:lnTo>
                <a:lnTo>
                  <a:pt x="2072316" y="641870"/>
                </a:lnTo>
                <a:lnTo>
                  <a:pt x="2054202" y="600617"/>
                </a:lnTo>
                <a:lnTo>
                  <a:pt x="2034202" y="560308"/>
                </a:lnTo>
                <a:lnTo>
                  <a:pt x="2012367" y="520992"/>
                </a:lnTo>
                <a:lnTo>
                  <a:pt x="1988748" y="482716"/>
                </a:lnTo>
                <a:lnTo>
                  <a:pt x="1963396" y="445528"/>
                </a:lnTo>
                <a:lnTo>
                  <a:pt x="1936364" y="409477"/>
                </a:lnTo>
                <a:lnTo>
                  <a:pt x="1907703" y="374610"/>
                </a:lnTo>
                <a:lnTo>
                  <a:pt x="1877464" y="340976"/>
                </a:lnTo>
                <a:lnTo>
                  <a:pt x="1845699" y="308622"/>
                </a:lnTo>
                <a:lnTo>
                  <a:pt x="1812459" y="277597"/>
                </a:lnTo>
                <a:lnTo>
                  <a:pt x="1777795" y="247949"/>
                </a:lnTo>
                <a:lnTo>
                  <a:pt x="1741760" y="219725"/>
                </a:lnTo>
                <a:lnTo>
                  <a:pt x="1704405" y="192974"/>
                </a:lnTo>
                <a:lnTo>
                  <a:pt x="1665780" y="167744"/>
                </a:lnTo>
                <a:lnTo>
                  <a:pt x="1625938" y="144083"/>
                </a:lnTo>
                <a:lnTo>
                  <a:pt x="1584931" y="122038"/>
                </a:lnTo>
                <a:lnTo>
                  <a:pt x="1542809" y="101659"/>
                </a:lnTo>
                <a:lnTo>
                  <a:pt x="1499624" y="82992"/>
                </a:lnTo>
                <a:lnTo>
                  <a:pt x="1455428" y="66086"/>
                </a:lnTo>
                <a:lnTo>
                  <a:pt x="1410272" y="50989"/>
                </a:lnTo>
                <a:lnTo>
                  <a:pt x="1364207" y="37750"/>
                </a:lnTo>
                <a:lnTo>
                  <a:pt x="1317285" y="26415"/>
                </a:lnTo>
                <a:lnTo>
                  <a:pt x="1269558" y="17034"/>
                </a:lnTo>
                <a:lnTo>
                  <a:pt x="1221077" y="9653"/>
                </a:lnTo>
                <a:lnTo>
                  <a:pt x="1171894" y="4322"/>
                </a:lnTo>
                <a:lnTo>
                  <a:pt x="1122059" y="1088"/>
                </a:lnTo>
                <a:lnTo>
                  <a:pt x="1071626" y="0"/>
                </a:lnTo>
                <a:close/>
              </a:path>
            </a:pathLst>
          </a:custGeom>
          <a:solidFill>
            <a:srgbClr val="343399"/>
          </a:solidFill>
        </p:spPr>
        <p:txBody>
          <a:bodyPr wrap="square" lIns="0" tIns="0" rIns="0" bIns="0" rtlCol="0"/>
          <a:lstStyle/>
          <a:p>
            <a:endParaRPr/>
          </a:p>
        </p:txBody>
      </p:sp>
      <p:pic>
        <p:nvPicPr>
          <p:cNvPr id="25" name="Graphic 24" descr="Clipboard Checked with solid fill">
            <a:extLst>
              <a:ext uri="{FF2B5EF4-FFF2-40B4-BE49-F238E27FC236}">
                <a16:creationId xmlns:a16="http://schemas.microsoft.com/office/drawing/2014/main" id="{277A71ED-CC80-DAE9-B96B-DFE358B6D2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35617" y="4893933"/>
            <a:ext cx="1363851" cy="13638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object 58"/>
          <p:cNvSpPr/>
          <p:nvPr/>
        </p:nvSpPr>
        <p:spPr>
          <a:xfrm flipH="1">
            <a:off x="6423424" y="1287967"/>
            <a:ext cx="45719" cy="246697"/>
          </a:xfrm>
          <a:custGeom>
            <a:avLst/>
            <a:gdLst/>
            <a:ahLst/>
            <a:cxnLst/>
            <a:rect l="l" t="t" r="r" b="b"/>
            <a:pathLst>
              <a:path h="493394">
                <a:moveTo>
                  <a:pt x="0" y="0"/>
                </a:moveTo>
                <a:lnTo>
                  <a:pt x="0" y="493395"/>
                </a:lnTo>
              </a:path>
            </a:pathLst>
          </a:custGeom>
          <a:ln w="6350">
            <a:solidFill>
              <a:srgbClr val="00000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2">
            <a:extLst>
              <a:ext uri="{FF2B5EF4-FFF2-40B4-BE49-F238E27FC236}">
                <a16:creationId xmlns:a16="http://schemas.microsoft.com/office/drawing/2014/main" id="{8E458FE3-15B9-B605-BC7C-A20D723CAE61}"/>
              </a:ext>
            </a:extLst>
          </p:cNvPr>
          <p:cNvSpPr/>
          <p:nvPr/>
        </p:nvSpPr>
        <p:spPr>
          <a:xfrm rot="16200000">
            <a:off x="-2804758" y="2759787"/>
            <a:ext cx="8263827" cy="2675798"/>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a:ln>
            <a:solidFill>
              <a:srgbClr val="4472C4"/>
            </a:solidFill>
          </a:ln>
        </p:spPr>
        <p:txBody>
          <a:bodyPr wrap="square" lIns="0" tIns="0" rIns="0" bIns="0" rtlCol="0"/>
          <a:lstStyle/>
          <a:p>
            <a:endParaRPr/>
          </a:p>
        </p:txBody>
      </p:sp>
      <p:sp>
        <p:nvSpPr>
          <p:cNvPr id="4" name="object 4"/>
          <p:cNvSpPr txBox="1"/>
          <p:nvPr/>
        </p:nvSpPr>
        <p:spPr>
          <a:xfrm>
            <a:off x="211558" y="3468276"/>
            <a:ext cx="2116455" cy="1674817"/>
          </a:xfrm>
          <a:prstGeom prst="rect">
            <a:avLst/>
          </a:prstGeom>
        </p:spPr>
        <p:txBody>
          <a:bodyPr vert="horz" wrap="square" lIns="0" tIns="12700" rIns="0" bIns="0" rtlCol="0">
            <a:spAutoFit/>
          </a:bodyPr>
          <a:lstStyle/>
          <a:p>
            <a:pPr marL="12700" marR="5080" algn="ctr">
              <a:lnSpc>
                <a:spcPct val="100000"/>
              </a:lnSpc>
              <a:spcBef>
                <a:spcPts val="100"/>
              </a:spcBef>
            </a:pPr>
            <a:r>
              <a:rPr sz="3600" b="1">
                <a:solidFill>
                  <a:srgbClr val="FFFFFF"/>
                </a:solidFill>
                <a:latin typeface="Open Sans" panose="020B0606030504020204" pitchFamily="34" charset="0"/>
                <a:ea typeface="Open Sans" panose="020B0606030504020204" pitchFamily="34" charset="0"/>
                <a:cs typeface="Open Sans" panose="020B0606030504020204" pitchFamily="34" charset="0"/>
              </a:rPr>
              <a:t>Action </a:t>
            </a:r>
            <a:r>
              <a:rPr sz="3600" b="1" spc="-20">
                <a:solidFill>
                  <a:srgbClr val="FFFFFF"/>
                </a:solidFill>
                <a:latin typeface="Open Sans" panose="020B0606030504020204" pitchFamily="34" charset="0"/>
                <a:ea typeface="Open Sans" panose="020B0606030504020204" pitchFamily="34" charset="0"/>
                <a:cs typeface="Open Sans" panose="020B0606030504020204" pitchFamily="34" charset="0"/>
              </a:rPr>
              <a:t>Plan </a:t>
            </a:r>
            <a:r>
              <a:rPr sz="3600" b="1" spc="-10">
                <a:solidFill>
                  <a:srgbClr val="FFFFFF"/>
                </a:solidFill>
                <a:latin typeface="Open Sans" panose="020B0606030504020204" pitchFamily="34" charset="0"/>
                <a:ea typeface="Open Sans" panose="020B0606030504020204" pitchFamily="34" charset="0"/>
                <a:cs typeface="Open Sans" panose="020B0606030504020204" pitchFamily="34" charset="0"/>
              </a:rPr>
              <a:t>Process</a:t>
            </a:r>
            <a:endParaRPr sz="3600">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object 5"/>
          <p:cNvGrpSpPr/>
          <p:nvPr/>
        </p:nvGrpSpPr>
        <p:grpSpPr>
          <a:xfrm>
            <a:off x="3657983" y="261644"/>
            <a:ext cx="9734666" cy="6108772"/>
            <a:chOff x="3767085" y="263452"/>
            <a:chExt cx="9734666" cy="6108772"/>
          </a:xfrm>
        </p:grpSpPr>
        <p:sp>
          <p:nvSpPr>
            <p:cNvPr id="6" name="object 6"/>
            <p:cNvSpPr/>
            <p:nvPr/>
          </p:nvSpPr>
          <p:spPr>
            <a:xfrm>
              <a:off x="10320401" y="1157350"/>
              <a:ext cx="3181350" cy="2247900"/>
            </a:xfrm>
            <a:custGeom>
              <a:avLst/>
              <a:gdLst/>
              <a:ahLst/>
              <a:cxnLst/>
              <a:rect l="l" t="t" r="r" b="b"/>
              <a:pathLst>
                <a:path w="3181350" h="2247900">
                  <a:moveTo>
                    <a:pt x="3181350" y="374650"/>
                  </a:moveTo>
                  <a:lnTo>
                    <a:pt x="3181350" y="1873123"/>
                  </a:lnTo>
                  <a:lnTo>
                    <a:pt x="3178430" y="1920139"/>
                  </a:lnTo>
                  <a:lnTo>
                    <a:pt x="3169905" y="1965411"/>
                  </a:lnTo>
                  <a:lnTo>
                    <a:pt x="3156126" y="2008588"/>
                  </a:lnTo>
                  <a:lnTo>
                    <a:pt x="3137444" y="2049319"/>
                  </a:lnTo>
                  <a:lnTo>
                    <a:pt x="3114209" y="2087252"/>
                  </a:lnTo>
                  <a:lnTo>
                    <a:pt x="3086773" y="2122037"/>
                  </a:lnTo>
                  <a:lnTo>
                    <a:pt x="3055487" y="2153323"/>
                  </a:lnTo>
                  <a:lnTo>
                    <a:pt x="3020702" y="2180759"/>
                  </a:lnTo>
                  <a:lnTo>
                    <a:pt x="2982769" y="2203994"/>
                  </a:lnTo>
                  <a:lnTo>
                    <a:pt x="2942038" y="2222676"/>
                  </a:lnTo>
                  <a:lnTo>
                    <a:pt x="2898861" y="2236455"/>
                  </a:lnTo>
                  <a:lnTo>
                    <a:pt x="2853589" y="2244980"/>
                  </a:lnTo>
                  <a:lnTo>
                    <a:pt x="2806572" y="2247900"/>
                  </a:lnTo>
                  <a:lnTo>
                    <a:pt x="0" y="2247900"/>
                  </a:lnTo>
                  <a:lnTo>
                    <a:pt x="0" y="0"/>
                  </a:lnTo>
                  <a:lnTo>
                    <a:pt x="2806572" y="0"/>
                  </a:lnTo>
                  <a:lnTo>
                    <a:pt x="2853589" y="2917"/>
                  </a:lnTo>
                  <a:lnTo>
                    <a:pt x="2898861" y="11436"/>
                  </a:lnTo>
                  <a:lnTo>
                    <a:pt x="2942038" y="25206"/>
                  </a:lnTo>
                  <a:lnTo>
                    <a:pt x="2982769" y="43877"/>
                  </a:lnTo>
                  <a:lnTo>
                    <a:pt x="3020702" y="67098"/>
                  </a:lnTo>
                  <a:lnTo>
                    <a:pt x="3055487" y="94519"/>
                  </a:lnTo>
                  <a:lnTo>
                    <a:pt x="3086773" y="125791"/>
                  </a:lnTo>
                  <a:lnTo>
                    <a:pt x="3114209" y="160562"/>
                  </a:lnTo>
                  <a:lnTo>
                    <a:pt x="3137444" y="198482"/>
                  </a:lnTo>
                  <a:lnTo>
                    <a:pt x="3156126" y="239201"/>
                  </a:lnTo>
                  <a:lnTo>
                    <a:pt x="3169905" y="282369"/>
                  </a:lnTo>
                  <a:lnTo>
                    <a:pt x="3178430" y="327635"/>
                  </a:lnTo>
                  <a:lnTo>
                    <a:pt x="3181350" y="374650"/>
                  </a:lnTo>
                  <a:close/>
                </a:path>
              </a:pathLst>
            </a:custGeom>
            <a:ln w="50800">
              <a:solidFill>
                <a:srgbClr val="2C459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p:nvPr/>
          </p:nvSpPr>
          <p:spPr>
            <a:xfrm>
              <a:off x="9467850" y="885824"/>
              <a:ext cx="1152525" cy="2762250"/>
            </a:xfrm>
            <a:custGeom>
              <a:avLst/>
              <a:gdLst/>
              <a:ahLst/>
              <a:cxnLst/>
              <a:rect l="l" t="t" r="r" b="b"/>
              <a:pathLst>
                <a:path w="1152525" h="2762250">
                  <a:moveTo>
                    <a:pt x="1152525" y="0"/>
                  </a:moveTo>
                  <a:lnTo>
                    <a:pt x="238125" y="0"/>
                  </a:lnTo>
                  <a:lnTo>
                    <a:pt x="238125" y="1847850"/>
                  </a:lnTo>
                  <a:lnTo>
                    <a:pt x="0" y="1847850"/>
                  </a:lnTo>
                  <a:lnTo>
                    <a:pt x="0" y="2762250"/>
                  </a:lnTo>
                  <a:lnTo>
                    <a:pt x="914400" y="2762250"/>
                  </a:lnTo>
                  <a:lnTo>
                    <a:pt x="914400" y="2057400"/>
                  </a:lnTo>
                  <a:lnTo>
                    <a:pt x="1152525" y="2057400"/>
                  </a:lnTo>
                  <a:lnTo>
                    <a:pt x="1152525" y="0"/>
                  </a:lnTo>
                  <a:close/>
                </a:path>
              </a:pathLst>
            </a:custGeom>
            <a:solidFill>
              <a:srgbClr val="FFFFFF"/>
            </a:solidFill>
            <a:ln>
              <a:no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8" name="object 8"/>
            <p:cNvSpPr/>
            <p:nvPr/>
          </p:nvSpPr>
          <p:spPr>
            <a:xfrm>
              <a:off x="4252976" y="3395599"/>
              <a:ext cx="676275" cy="2762250"/>
            </a:xfrm>
            <a:custGeom>
              <a:avLst/>
              <a:gdLst/>
              <a:ahLst/>
              <a:cxnLst/>
              <a:rect l="l" t="t" r="r" b="b"/>
              <a:pathLst>
                <a:path w="676275" h="2762250">
                  <a:moveTo>
                    <a:pt x="0" y="2447290"/>
                  </a:moveTo>
                  <a:lnTo>
                    <a:pt x="0" y="315087"/>
                  </a:lnTo>
                  <a:lnTo>
                    <a:pt x="3414" y="268532"/>
                  </a:lnTo>
                  <a:lnTo>
                    <a:pt x="13331" y="224095"/>
                  </a:lnTo>
                  <a:lnTo>
                    <a:pt x="29266" y="182266"/>
                  </a:lnTo>
                  <a:lnTo>
                    <a:pt x="50731" y="143531"/>
                  </a:lnTo>
                  <a:lnTo>
                    <a:pt x="77240" y="108378"/>
                  </a:lnTo>
                  <a:lnTo>
                    <a:pt x="108305" y="77294"/>
                  </a:lnTo>
                  <a:lnTo>
                    <a:pt x="143442" y="50769"/>
                  </a:lnTo>
                  <a:lnTo>
                    <a:pt x="182162" y="29289"/>
                  </a:lnTo>
                  <a:lnTo>
                    <a:pt x="223979" y="13342"/>
                  </a:lnTo>
                  <a:lnTo>
                    <a:pt x="268407" y="3416"/>
                  </a:lnTo>
                  <a:lnTo>
                    <a:pt x="314960" y="0"/>
                  </a:lnTo>
                  <a:lnTo>
                    <a:pt x="676275" y="0"/>
                  </a:lnTo>
                  <a:lnTo>
                    <a:pt x="676275" y="2762250"/>
                  </a:lnTo>
                  <a:lnTo>
                    <a:pt x="314960" y="2762250"/>
                  </a:lnTo>
                  <a:lnTo>
                    <a:pt x="268407" y="2758835"/>
                  </a:lnTo>
                  <a:lnTo>
                    <a:pt x="223979" y="2748918"/>
                  </a:lnTo>
                  <a:lnTo>
                    <a:pt x="182162" y="2732983"/>
                  </a:lnTo>
                  <a:lnTo>
                    <a:pt x="143442" y="2711518"/>
                  </a:lnTo>
                  <a:lnTo>
                    <a:pt x="108305" y="2685009"/>
                  </a:lnTo>
                  <a:lnTo>
                    <a:pt x="77240" y="2653944"/>
                  </a:lnTo>
                  <a:lnTo>
                    <a:pt x="50731" y="2618807"/>
                  </a:lnTo>
                  <a:lnTo>
                    <a:pt x="29266" y="2580087"/>
                  </a:lnTo>
                  <a:lnTo>
                    <a:pt x="13331" y="2538270"/>
                  </a:lnTo>
                  <a:lnTo>
                    <a:pt x="3414" y="2493842"/>
                  </a:lnTo>
                  <a:lnTo>
                    <a:pt x="0" y="2447290"/>
                  </a:lnTo>
                  <a:close/>
                </a:path>
              </a:pathLst>
            </a:custGeom>
            <a:ln w="50800">
              <a:solidFill>
                <a:srgbClr val="2C459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9"/>
            <p:cNvSpPr/>
            <p:nvPr/>
          </p:nvSpPr>
          <p:spPr>
            <a:xfrm>
              <a:off x="4772025" y="3190874"/>
              <a:ext cx="914400" cy="3181350"/>
            </a:xfrm>
            <a:custGeom>
              <a:avLst/>
              <a:gdLst/>
              <a:ahLst/>
              <a:cxnLst/>
              <a:rect l="l" t="t" r="r" b="b"/>
              <a:pathLst>
                <a:path w="914400" h="3181350">
                  <a:moveTo>
                    <a:pt x="914400" y="232029"/>
                  </a:moveTo>
                  <a:lnTo>
                    <a:pt x="0" y="232029"/>
                  </a:lnTo>
                  <a:lnTo>
                    <a:pt x="0" y="3181350"/>
                  </a:lnTo>
                  <a:lnTo>
                    <a:pt x="914400" y="3181350"/>
                  </a:lnTo>
                  <a:lnTo>
                    <a:pt x="914400" y="232029"/>
                  </a:lnTo>
                  <a:close/>
                </a:path>
                <a:path w="914400" h="3181350">
                  <a:moveTo>
                    <a:pt x="914400" y="0"/>
                  </a:moveTo>
                  <a:lnTo>
                    <a:pt x="0" y="0"/>
                  </a:lnTo>
                  <a:lnTo>
                    <a:pt x="0" y="179451"/>
                  </a:lnTo>
                  <a:lnTo>
                    <a:pt x="914400" y="179451"/>
                  </a:lnTo>
                  <a:lnTo>
                    <a:pt x="914400" y="0"/>
                  </a:lnTo>
                  <a:close/>
                </a:path>
              </a:pathLst>
            </a:custGeom>
            <a:solidFill>
              <a:schemeClr val="bg1"/>
            </a:solidFill>
            <a:ln>
              <a:no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10"/>
            <p:cNvSpPr/>
            <p:nvPr/>
          </p:nvSpPr>
          <p:spPr>
            <a:xfrm flipV="1">
              <a:off x="5715473" y="1108757"/>
              <a:ext cx="803139" cy="45719"/>
            </a:xfrm>
            <a:custGeom>
              <a:avLst/>
              <a:gdLst/>
              <a:ahLst/>
              <a:cxnLst/>
              <a:rect l="l" t="t" r="r" b="b"/>
              <a:pathLst>
                <a:path w="1069339">
                  <a:moveTo>
                    <a:pt x="0" y="0"/>
                  </a:moveTo>
                  <a:lnTo>
                    <a:pt x="1068832" y="0"/>
                  </a:lnTo>
                </a:path>
              </a:pathLst>
            </a:custGeom>
            <a:ln w="50800">
              <a:solidFill>
                <a:srgbClr val="2C459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11"/>
            <p:cNvSpPr/>
            <p:nvPr/>
          </p:nvSpPr>
          <p:spPr>
            <a:xfrm>
              <a:off x="6548501" y="1157350"/>
              <a:ext cx="4140835" cy="0"/>
            </a:xfrm>
            <a:custGeom>
              <a:avLst/>
              <a:gdLst/>
              <a:ahLst/>
              <a:cxnLst/>
              <a:rect l="l" t="t" r="r" b="b"/>
              <a:pathLst>
                <a:path w="4140834">
                  <a:moveTo>
                    <a:pt x="0" y="0"/>
                  </a:moveTo>
                  <a:lnTo>
                    <a:pt x="4140454" y="0"/>
                  </a:lnTo>
                </a:path>
              </a:pathLst>
            </a:custGeom>
            <a:ln w="50800">
              <a:solidFill>
                <a:srgbClr val="2C459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3" name="object 13"/>
            <p:cNvSpPr/>
            <p:nvPr/>
          </p:nvSpPr>
          <p:spPr>
            <a:xfrm>
              <a:off x="3767085" y="263452"/>
              <a:ext cx="1914525" cy="1924050"/>
            </a:xfrm>
            <a:custGeom>
              <a:avLst/>
              <a:gdLst/>
              <a:ahLst/>
              <a:cxnLst/>
              <a:rect l="l" t="t" r="r" b="b"/>
              <a:pathLst>
                <a:path w="1914525" h="1924050">
                  <a:moveTo>
                    <a:pt x="0" y="962025"/>
                  </a:moveTo>
                  <a:lnTo>
                    <a:pt x="1171" y="914005"/>
                  </a:lnTo>
                  <a:lnTo>
                    <a:pt x="4648" y="866595"/>
                  </a:lnTo>
                  <a:lnTo>
                    <a:pt x="10377" y="819851"/>
                  </a:lnTo>
                  <a:lnTo>
                    <a:pt x="18302" y="773826"/>
                  </a:lnTo>
                  <a:lnTo>
                    <a:pt x="28368" y="728577"/>
                  </a:lnTo>
                  <a:lnTo>
                    <a:pt x="40522" y="684158"/>
                  </a:lnTo>
                  <a:lnTo>
                    <a:pt x="54707" y="640625"/>
                  </a:lnTo>
                  <a:lnTo>
                    <a:pt x="70870" y="598032"/>
                  </a:lnTo>
                  <a:lnTo>
                    <a:pt x="88955" y="556435"/>
                  </a:lnTo>
                  <a:lnTo>
                    <a:pt x="108908" y="515888"/>
                  </a:lnTo>
                  <a:lnTo>
                    <a:pt x="130673" y="476447"/>
                  </a:lnTo>
                  <a:lnTo>
                    <a:pt x="154196" y="438167"/>
                  </a:lnTo>
                  <a:lnTo>
                    <a:pt x="179423" y="401103"/>
                  </a:lnTo>
                  <a:lnTo>
                    <a:pt x="206298" y="365310"/>
                  </a:lnTo>
                  <a:lnTo>
                    <a:pt x="234766" y="330843"/>
                  </a:lnTo>
                  <a:lnTo>
                    <a:pt x="264773" y="297757"/>
                  </a:lnTo>
                  <a:lnTo>
                    <a:pt x="296264" y="266107"/>
                  </a:lnTo>
                  <a:lnTo>
                    <a:pt x="329183" y="235949"/>
                  </a:lnTo>
                  <a:lnTo>
                    <a:pt x="363478" y="207337"/>
                  </a:lnTo>
                  <a:lnTo>
                    <a:pt x="399091" y="180327"/>
                  </a:lnTo>
                  <a:lnTo>
                    <a:pt x="435970" y="154973"/>
                  </a:lnTo>
                  <a:lnTo>
                    <a:pt x="474058" y="131332"/>
                  </a:lnTo>
                  <a:lnTo>
                    <a:pt x="513301" y="109457"/>
                  </a:lnTo>
                  <a:lnTo>
                    <a:pt x="553644" y="89403"/>
                  </a:lnTo>
                  <a:lnTo>
                    <a:pt x="595033" y="71227"/>
                  </a:lnTo>
                  <a:lnTo>
                    <a:pt x="637412" y="54983"/>
                  </a:lnTo>
                  <a:lnTo>
                    <a:pt x="680727" y="40726"/>
                  </a:lnTo>
                  <a:lnTo>
                    <a:pt x="724923" y="28511"/>
                  </a:lnTo>
                  <a:lnTo>
                    <a:pt x="769945" y="18394"/>
                  </a:lnTo>
                  <a:lnTo>
                    <a:pt x="815738" y="10429"/>
                  </a:lnTo>
                  <a:lnTo>
                    <a:pt x="862248" y="4672"/>
                  </a:lnTo>
                  <a:lnTo>
                    <a:pt x="909420" y="1177"/>
                  </a:lnTo>
                  <a:lnTo>
                    <a:pt x="957199" y="0"/>
                  </a:lnTo>
                  <a:lnTo>
                    <a:pt x="1004977" y="1177"/>
                  </a:lnTo>
                  <a:lnTo>
                    <a:pt x="1052150" y="4672"/>
                  </a:lnTo>
                  <a:lnTo>
                    <a:pt x="1098662" y="10429"/>
                  </a:lnTo>
                  <a:lnTo>
                    <a:pt x="1144457" y="18394"/>
                  </a:lnTo>
                  <a:lnTo>
                    <a:pt x="1189482" y="28511"/>
                  </a:lnTo>
                  <a:lnTo>
                    <a:pt x="1233681" y="40726"/>
                  </a:lnTo>
                  <a:lnTo>
                    <a:pt x="1277000" y="54983"/>
                  </a:lnTo>
                  <a:lnTo>
                    <a:pt x="1319383" y="71227"/>
                  </a:lnTo>
                  <a:lnTo>
                    <a:pt x="1360776" y="89403"/>
                  </a:lnTo>
                  <a:lnTo>
                    <a:pt x="1401124" y="109457"/>
                  </a:lnTo>
                  <a:lnTo>
                    <a:pt x="1440372" y="131332"/>
                  </a:lnTo>
                  <a:lnTo>
                    <a:pt x="1478466" y="154973"/>
                  </a:lnTo>
                  <a:lnTo>
                    <a:pt x="1515349" y="180327"/>
                  </a:lnTo>
                  <a:lnTo>
                    <a:pt x="1550969" y="207337"/>
                  </a:lnTo>
                  <a:lnTo>
                    <a:pt x="1585268" y="235949"/>
                  </a:lnTo>
                  <a:lnTo>
                    <a:pt x="1618194" y="266107"/>
                  </a:lnTo>
                  <a:lnTo>
                    <a:pt x="1649691" y="297757"/>
                  </a:lnTo>
                  <a:lnTo>
                    <a:pt x="1679703" y="330843"/>
                  </a:lnTo>
                  <a:lnTo>
                    <a:pt x="1708177" y="365310"/>
                  </a:lnTo>
                  <a:lnTo>
                    <a:pt x="1735058" y="401103"/>
                  </a:lnTo>
                  <a:lnTo>
                    <a:pt x="1760289" y="438167"/>
                  </a:lnTo>
                  <a:lnTo>
                    <a:pt x="1783818" y="476447"/>
                  </a:lnTo>
                  <a:lnTo>
                    <a:pt x="1805588" y="515888"/>
                  </a:lnTo>
                  <a:lnTo>
                    <a:pt x="1825546" y="556435"/>
                  </a:lnTo>
                  <a:lnTo>
                    <a:pt x="1843635" y="598032"/>
                  </a:lnTo>
                  <a:lnTo>
                    <a:pt x="1859802" y="640625"/>
                  </a:lnTo>
                  <a:lnTo>
                    <a:pt x="1873991" y="684158"/>
                  </a:lnTo>
                  <a:lnTo>
                    <a:pt x="1886148" y="728577"/>
                  </a:lnTo>
                  <a:lnTo>
                    <a:pt x="1896217" y="773826"/>
                  </a:lnTo>
                  <a:lnTo>
                    <a:pt x="1904144" y="819851"/>
                  </a:lnTo>
                  <a:lnTo>
                    <a:pt x="1909874" y="866595"/>
                  </a:lnTo>
                  <a:lnTo>
                    <a:pt x="1913353" y="914005"/>
                  </a:lnTo>
                  <a:lnTo>
                    <a:pt x="1914525" y="962025"/>
                  </a:lnTo>
                  <a:lnTo>
                    <a:pt x="1913353" y="1010033"/>
                  </a:lnTo>
                  <a:lnTo>
                    <a:pt x="1909874" y="1057433"/>
                  </a:lnTo>
                  <a:lnTo>
                    <a:pt x="1904144" y="1104170"/>
                  </a:lnTo>
                  <a:lnTo>
                    <a:pt x="1896217" y="1150187"/>
                  </a:lnTo>
                  <a:lnTo>
                    <a:pt x="1886148" y="1195430"/>
                  </a:lnTo>
                  <a:lnTo>
                    <a:pt x="1873991" y="1239844"/>
                  </a:lnTo>
                  <a:lnTo>
                    <a:pt x="1859802" y="1283374"/>
                  </a:lnTo>
                  <a:lnTo>
                    <a:pt x="1843635" y="1325964"/>
                  </a:lnTo>
                  <a:lnTo>
                    <a:pt x="1825546" y="1367559"/>
                  </a:lnTo>
                  <a:lnTo>
                    <a:pt x="1805588" y="1408105"/>
                  </a:lnTo>
                  <a:lnTo>
                    <a:pt x="1783818" y="1447546"/>
                  </a:lnTo>
                  <a:lnTo>
                    <a:pt x="1760289" y="1485826"/>
                  </a:lnTo>
                  <a:lnTo>
                    <a:pt x="1735058" y="1522891"/>
                  </a:lnTo>
                  <a:lnTo>
                    <a:pt x="1708177" y="1558686"/>
                  </a:lnTo>
                  <a:lnTo>
                    <a:pt x="1679703" y="1593155"/>
                  </a:lnTo>
                  <a:lnTo>
                    <a:pt x="1649691" y="1626243"/>
                  </a:lnTo>
                  <a:lnTo>
                    <a:pt x="1618194" y="1657896"/>
                  </a:lnTo>
                  <a:lnTo>
                    <a:pt x="1585268" y="1688057"/>
                  </a:lnTo>
                  <a:lnTo>
                    <a:pt x="1550969" y="1716672"/>
                  </a:lnTo>
                  <a:lnTo>
                    <a:pt x="1515349" y="1743686"/>
                  </a:lnTo>
                  <a:lnTo>
                    <a:pt x="1478466" y="1769043"/>
                  </a:lnTo>
                  <a:lnTo>
                    <a:pt x="1440372" y="1792689"/>
                  </a:lnTo>
                  <a:lnTo>
                    <a:pt x="1401124" y="1814568"/>
                  </a:lnTo>
                  <a:lnTo>
                    <a:pt x="1360776" y="1834625"/>
                  </a:lnTo>
                  <a:lnTo>
                    <a:pt x="1319383" y="1852805"/>
                  </a:lnTo>
                  <a:lnTo>
                    <a:pt x="1277000" y="1869052"/>
                  </a:lnTo>
                  <a:lnTo>
                    <a:pt x="1233681" y="1883313"/>
                  </a:lnTo>
                  <a:lnTo>
                    <a:pt x="1189482" y="1895530"/>
                  </a:lnTo>
                  <a:lnTo>
                    <a:pt x="1144457" y="1905650"/>
                  </a:lnTo>
                  <a:lnTo>
                    <a:pt x="1098662" y="1913617"/>
                  </a:lnTo>
                  <a:lnTo>
                    <a:pt x="1052150" y="1919376"/>
                  </a:lnTo>
                  <a:lnTo>
                    <a:pt x="1004977" y="1922872"/>
                  </a:lnTo>
                  <a:lnTo>
                    <a:pt x="957199" y="1924050"/>
                  </a:lnTo>
                  <a:lnTo>
                    <a:pt x="909420" y="1922872"/>
                  </a:lnTo>
                  <a:lnTo>
                    <a:pt x="862248" y="1919376"/>
                  </a:lnTo>
                  <a:lnTo>
                    <a:pt x="815738" y="1913617"/>
                  </a:lnTo>
                  <a:lnTo>
                    <a:pt x="769945" y="1905650"/>
                  </a:lnTo>
                  <a:lnTo>
                    <a:pt x="724923" y="1895530"/>
                  </a:lnTo>
                  <a:lnTo>
                    <a:pt x="680727" y="1883313"/>
                  </a:lnTo>
                  <a:lnTo>
                    <a:pt x="637412" y="1869052"/>
                  </a:lnTo>
                  <a:lnTo>
                    <a:pt x="595033" y="1852805"/>
                  </a:lnTo>
                  <a:lnTo>
                    <a:pt x="553644" y="1834625"/>
                  </a:lnTo>
                  <a:lnTo>
                    <a:pt x="513301" y="1814568"/>
                  </a:lnTo>
                  <a:lnTo>
                    <a:pt x="474058" y="1792689"/>
                  </a:lnTo>
                  <a:lnTo>
                    <a:pt x="435970" y="1769043"/>
                  </a:lnTo>
                  <a:lnTo>
                    <a:pt x="399091" y="1743686"/>
                  </a:lnTo>
                  <a:lnTo>
                    <a:pt x="363478" y="1716672"/>
                  </a:lnTo>
                  <a:lnTo>
                    <a:pt x="329183" y="1688057"/>
                  </a:lnTo>
                  <a:lnTo>
                    <a:pt x="296264" y="1657896"/>
                  </a:lnTo>
                  <a:lnTo>
                    <a:pt x="264773" y="1626243"/>
                  </a:lnTo>
                  <a:lnTo>
                    <a:pt x="234766" y="1593155"/>
                  </a:lnTo>
                  <a:lnTo>
                    <a:pt x="206298" y="1558686"/>
                  </a:lnTo>
                  <a:lnTo>
                    <a:pt x="179423" y="1522891"/>
                  </a:lnTo>
                  <a:lnTo>
                    <a:pt x="154196" y="1485826"/>
                  </a:lnTo>
                  <a:lnTo>
                    <a:pt x="130673" y="1447546"/>
                  </a:lnTo>
                  <a:lnTo>
                    <a:pt x="108908" y="1408105"/>
                  </a:lnTo>
                  <a:lnTo>
                    <a:pt x="88955" y="1367559"/>
                  </a:lnTo>
                  <a:lnTo>
                    <a:pt x="70870" y="1325964"/>
                  </a:lnTo>
                  <a:lnTo>
                    <a:pt x="54707" y="1283374"/>
                  </a:lnTo>
                  <a:lnTo>
                    <a:pt x="40522" y="1239844"/>
                  </a:lnTo>
                  <a:lnTo>
                    <a:pt x="28368" y="1195430"/>
                  </a:lnTo>
                  <a:lnTo>
                    <a:pt x="18302" y="1150187"/>
                  </a:lnTo>
                  <a:lnTo>
                    <a:pt x="10377" y="1104170"/>
                  </a:lnTo>
                  <a:lnTo>
                    <a:pt x="4648" y="1057433"/>
                  </a:lnTo>
                  <a:lnTo>
                    <a:pt x="1171" y="1010033"/>
                  </a:lnTo>
                  <a:lnTo>
                    <a:pt x="0" y="962025"/>
                  </a:lnTo>
                  <a:close/>
                </a:path>
              </a:pathLst>
            </a:custGeom>
            <a:ln w="47625">
              <a:solidFill>
                <a:srgbClr val="2C459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4"/>
            <p:cNvSpPr/>
            <p:nvPr/>
          </p:nvSpPr>
          <p:spPr>
            <a:xfrm>
              <a:off x="3862335" y="363465"/>
              <a:ext cx="1724025" cy="1724025"/>
            </a:xfrm>
            <a:custGeom>
              <a:avLst/>
              <a:gdLst/>
              <a:ahLst/>
              <a:cxnLst/>
              <a:rect l="l" t="t" r="r" b="b"/>
              <a:pathLst>
                <a:path w="1724025" h="1724025">
                  <a:moveTo>
                    <a:pt x="862076" y="0"/>
                  </a:moveTo>
                  <a:lnTo>
                    <a:pt x="813155" y="1364"/>
                  </a:lnTo>
                  <a:lnTo>
                    <a:pt x="764951" y="5409"/>
                  </a:lnTo>
                  <a:lnTo>
                    <a:pt x="717536" y="12063"/>
                  </a:lnTo>
                  <a:lnTo>
                    <a:pt x="670982" y="21251"/>
                  </a:lnTo>
                  <a:lnTo>
                    <a:pt x="625362" y="32902"/>
                  </a:lnTo>
                  <a:lnTo>
                    <a:pt x="580750" y="46942"/>
                  </a:lnTo>
                  <a:lnTo>
                    <a:pt x="537218" y="63299"/>
                  </a:lnTo>
                  <a:lnTo>
                    <a:pt x="494838" y="81900"/>
                  </a:lnTo>
                  <a:lnTo>
                    <a:pt x="453684" y="102673"/>
                  </a:lnTo>
                  <a:lnTo>
                    <a:pt x="413827" y="125543"/>
                  </a:lnTo>
                  <a:lnTo>
                    <a:pt x="375342" y="150439"/>
                  </a:lnTo>
                  <a:lnTo>
                    <a:pt x="338301" y="177288"/>
                  </a:lnTo>
                  <a:lnTo>
                    <a:pt x="302776" y="206017"/>
                  </a:lnTo>
                  <a:lnTo>
                    <a:pt x="268840" y="236553"/>
                  </a:lnTo>
                  <a:lnTo>
                    <a:pt x="236567" y="268823"/>
                  </a:lnTo>
                  <a:lnTo>
                    <a:pt x="206028" y="302755"/>
                  </a:lnTo>
                  <a:lnTo>
                    <a:pt x="177297" y="338275"/>
                  </a:lnTo>
                  <a:lnTo>
                    <a:pt x="150446" y="375312"/>
                  </a:lnTo>
                  <a:lnTo>
                    <a:pt x="125548" y="413792"/>
                  </a:lnTo>
                  <a:lnTo>
                    <a:pt x="102676" y="453642"/>
                  </a:lnTo>
                  <a:lnTo>
                    <a:pt x="81903" y="494790"/>
                  </a:lnTo>
                  <a:lnTo>
                    <a:pt x="63301" y="537162"/>
                  </a:lnTo>
                  <a:lnTo>
                    <a:pt x="46943" y="580687"/>
                  </a:lnTo>
                  <a:lnTo>
                    <a:pt x="32903" y="625290"/>
                  </a:lnTo>
                  <a:lnTo>
                    <a:pt x="21252" y="670900"/>
                  </a:lnTo>
                  <a:lnTo>
                    <a:pt x="12063" y="717444"/>
                  </a:lnTo>
                  <a:lnTo>
                    <a:pt x="5410" y="764848"/>
                  </a:lnTo>
                  <a:lnTo>
                    <a:pt x="1364" y="813041"/>
                  </a:lnTo>
                  <a:lnTo>
                    <a:pt x="0" y="861949"/>
                  </a:lnTo>
                  <a:lnTo>
                    <a:pt x="1364" y="910869"/>
                  </a:lnTo>
                  <a:lnTo>
                    <a:pt x="5410" y="959073"/>
                  </a:lnTo>
                  <a:lnTo>
                    <a:pt x="12063" y="1006488"/>
                  </a:lnTo>
                  <a:lnTo>
                    <a:pt x="21252" y="1053042"/>
                  </a:lnTo>
                  <a:lnTo>
                    <a:pt x="32903" y="1098662"/>
                  </a:lnTo>
                  <a:lnTo>
                    <a:pt x="46943" y="1143274"/>
                  </a:lnTo>
                  <a:lnTo>
                    <a:pt x="63301" y="1186806"/>
                  </a:lnTo>
                  <a:lnTo>
                    <a:pt x="81903" y="1229186"/>
                  </a:lnTo>
                  <a:lnTo>
                    <a:pt x="102676" y="1270340"/>
                  </a:lnTo>
                  <a:lnTo>
                    <a:pt x="125548" y="1310197"/>
                  </a:lnTo>
                  <a:lnTo>
                    <a:pt x="150446" y="1348682"/>
                  </a:lnTo>
                  <a:lnTo>
                    <a:pt x="177297" y="1385723"/>
                  </a:lnTo>
                  <a:lnTo>
                    <a:pt x="206028" y="1421248"/>
                  </a:lnTo>
                  <a:lnTo>
                    <a:pt x="236567" y="1455184"/>
                  </a:lnTo>
                  <a:lnTo>
                    <a:pt x="268840" y="1487457"/>
                  </a:lnTo>
                  <a:lnTo>
                    <a:pt x="302776" y="1517996"/>
                  </a:lnTo>
                  <a:lnTo>
                    <a:pt x="338301" y="1546727"/>
                  </a:lnTo>
                  <a:lnTo>
                    <a:pt x="375342" y="1573578"/>
                  </a:lnTo>
                  <a:lnTo>
                    <a:pt x="413827" y="1598476"/>
                  </a:lnTo>
                  <a:lnTo>
                    <a:pt x="453684" y="1621348"/>
                  </a:lnTo>
                  <a:lnTo>
                    <a:pt x="494838" y="1642121"/>
                  </a:lnTo>
                  <a:lnTo>
                    <a:pt x="537218" y="1660723"/>
                  </a:lnTo>
                  <a:lnTo>
                    <a:pt x="580750" y="1677081"/>
                  </a:lnTo>
                  <a:lnTo>
                    <a:pt x="625362" y="1691121"/>
                  </a:lnTo>
                  <a:lnTo>
                    <a:pt x="670982" y="1702772"/>
                  </a:lnTo>
                  <a:lnTo>
                    <a:pt x="717536" y="1711961"/>
                  </a:lnTo>
                  <a:lnTo>
                    <a:pt x="764951" y="1718614"/>
                  </a:lnTo>
                  <a:lnTo>
                    <a:pt x="813155" y="1722660"/>
                  </a:lnTo>
                  <a:lnTo>
                    <a:pt x="862076" y="1724025"/>
                  </a:lnTo>
                  <a:lnTo>
                    <a:pt x="910983" y="1722660"/>
                  </a:lnTo>
                  <a:lnTo>
                    <a:pt x="959176" y="1718614"/>
                  </a:lnTo>
                  <a:lnTo>
                    <a:pt x="1006580" y="1711961"/>
                  </a:lnTo>
                  <a:lnTo>
                    <a:pt x="1053124" y="1702772"/>
                  </a:lnTo>
                  <a:lnTo>
                    <a:pt x="1098734" y="1691121"/>
                  </a:lnTo>
                  <a:lnTo>
                    <a:pt x="1143337" y="1677081"/>
                  </a:lnTo>
                  <a:lnTo>
                    <a:pt x="1186862" y="1660723"/>
                  </a:lnTo>
                  <a:lnTo>
                    <a:pt x="1229234" y="1642121"/>
                  </a:lnTo>
                  <a:lnTo>
                    <a:pt x="1270382" y="1621348"/>
                  </a:lnTo>
                  <a:lnTo>
                    <a:pt x="1310232" y="1598476"/>
                  </a:lnTo>
                  <a:lnTo>
                    <a:pt x="1348712" y="1573578"/>
                  </a:lnTo>
                  <a:lnTo>
                    <a:pt x="1385749" y="1546727"/>
                  </a:lnTo>
                  <a:lnTo>
                    <a:pt x="1421269" y="1517996"/>
                  </a:lnTo>
                  <a:lnTo>
                    <a:pt x="1455201" y="1487457"/>
                  </a:lnTo>
                  <a:lnTo>
                    <a:pt x="1487471" y="1455184"/>
                  </a:lnTo>
                  <a:lnTo>
                    <a:pt x="1518007" y="1421248"/>
                  </a:lnTo>
                  <a:lnTo>
                    <a:pt x="1546736" y="1385723"/>
                  </a:lnTo>
                  <a:lnTo>
                    <a:pt x="1573585" y="1348682"/>
                  </a:lnTo>
                  <a:lnTo>
                    <a:pt x="1598481" y="1310197"/>
                  </a:lnTo>
                  <a:lnTo>
                    <a:pt x="1621351" y="1270340"/>
                  </a:lnTo>
                  <a:lnTo>
                    <a:pt x="1642124" y="1229186"/>
                  </a:lnTo>
                  <a:lnTo>
                    <a:pt x="1660725" y="1186806"/>
                  </a:lnTo>
                  <a:lnTo>
                    <a:pt x="1677082" y="1143274"/>
                  </a:lnTo>
                  <a:lnTo>
                    <a:pt x="1691122" y="1098662"/>
                  </a:lnTo>
                  <a:lnTo>
                    <a:pt x="1702773" y="1053042"/>
                  </a:lnTo>
                  <a:lnTo>
                    <a:pt x="1711961" y="1006488"/>
                  </a:lnTo>
                  <a:lnTo>
                    <a:pt x="1718615" y="959073"/>
                  </a:lnTo>
                  <a:lnTo>
                    <a:pt x="1722660" y="910869"/>
                  </a:lnTo>
                  <a:lnTo>
                    <a:pt x="1724025" y="861949"/>
                  </a:lnTo>
                  <a:lnTo>
                    <a:pt x="1722660" y="813041"/>
                  </a:lnTo>
                  <a:lnTo>
                    <a:pt x="1718615" y="764848"/>
                  </a:lnTo>
                  <a:lnTo>
                    <a:pt x="1711961" y="717444"/>
                  </a:lnTo>
                  <a:lnTo>
                    <a:pt x="1702773" y="670900"/>
                  </a:lnTo>
                  <a:lnTo>
                    <a:pt x="1691122" y="625290"/>
                  </a:lnTo>
                  <a:lnTo>
                    <a:pt x="1677082" y="580687"/>
                  </a:lnTo>
                  <a:lnTo>
                    <a:pt x="1660725" y="537162"/>
                  </a:lnTo>
                  <a:lnTo>
                    <a:pt x="1642124" y="494790"/>
                  </a:lnTo>
                  <a:lnTo>
                    <a:pt x="1621351" y="453642"/>
                  </a:lnTo>
                  <a:lnTo>
                    <a:pt x="1598481" y="413792"/>
                  </a:lnTo>
                  <a:lnTo>
                    <a:pt x="1573585" y="375312"/>
                  </a:lnTo>
                  <a:lnTo>
                    <a:pt x="1546736" y="338275"/>
                  </a:lnTo>
                  <a:lnTo>
                    <a:pt x="1518007" y="302755"/>
                  </a:lnTo>
                  <a:lnTo>
                    <a:pt x="1487471" y="268823"/>
                  </a:lnTo>
                  <a:lnTo>
                    <a:pt x="1455201" y="236553"/>
                  </a:lnTo>
                  <a:lnTo>
                    <a:pt x="1421269" y="206017"/>
                  </a:lnTo>
                  <a:lnTo>
                    <a:pt x="1385749" y="177288"/>
                  </a:lnTo>
                  <a:lnTo>
                    <a:pt x="1348712" y="150439"/>
                  </a:lnTo>
                  <a:lnTo>
                    <a:pt x="1310232" y="125543"/>
                  </a:lnTo>
                  <a:lnTo>
                    <a:pt x="1270382" y="102673"/>
                  </a:lnTo>
                  <a:lnTo>
                    <a:pt x="1229234" y="81900"/>
                  </a:lnTo>
                  <a:lnTo>
                    <a:pt x="1186862" y="63299"/>
                  </a:lnTo>
                  <a:lnTo>
                    <a:pt x="1143337" y="46942"/>
                  </a:lnTo>
                  <a:lnTo>
                    <a:pt x="1098734" y="32902"/>
                  </a:lnTo>
                  <a:lnTo>
                    <a:pt x="1053124" y="21251"/>
                  </a:lnTo>
                  <a:lnTo>
                    <a:pt x="1006580" y="12063"/>
                  </a:lnTo>
                  <a:lnTo>
                    <a:pt x="959176" y="5409"/>
                  </a:lnTo>
                  <a:lnTo>
                    <a:pt x="910983" y="1364"/>
                  </a:lnTo>
                  <a:lnTo>
                    <a:pt x="862076" y="0"/>
                  </a:lnTo>
                  <a:close/>
                </a:path>
              </a:pathLst>
            </a:custGeom>
            <a:solidFill>
              <a:srgbClr val="2C459F"/>
            </a:solidFill>
            <a:ln>
              <a:solidFill>
                <a:srgbClr val="2C459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15" name="object 15"/>
          <p:cNvSpPr txBox="1">
            <a:spLocks noGrp="1"/>
          </p:cNvSpPr>
          <p:nvPr>
            <p:ph type="title" idx="4294967295"/>
          </p:nvPr>
        </p:nvSpPr>
        <p:spPr>
          <a:xfrm>
            <a:off x="4514528" y="526016"/>
            <a:ext cx="278073" cy="423193"/>
          </a:xfrm>
          <a:prstGeom prst="rect">
            <a:avLst/>
          </a:prstGeom>
        </p:spPr>
        <p:txBody>
          <a:bodyPr vert="horz" wrap="square" lIns="0" tIns="12700" rIns="0" bIns="0" rtlCol="0">
            <a:spAutoFit/>
          </a:bodyPr>
          <a:lstStyle/>
          <a:p>
            <a:pPr marL="25400">
              <a:lnSpc>
                <a:spcPct val="100000"/>
              </a:lnSpc>
              <a:spcBef>
                <a:spcPts val="100"/>
              </a:spcBef>
            </a:pPr>
            <a:r>
              <a:rPr sz="4000" b="0" spc="-75" baseline="-9259">
                <a:latin typeface="Open Sans" panose="020B0606030504020204" pitchFamily="34" charset="0"/>
                <a:ea typeface="Open Sans" panose="020B0606030504020204" pitchFamily="34" charset="0"/>
                <a:cs typeface="Open Sans" panose="020B0606030504020204" pitchFamily="34" charset="0"/>
              </a:rPr>
              <a:t>1</a:t>
            </a:r>
            <a:endParaRPr sz="4000" baseline="-9259">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object 16"/>
          <p:cNvGrpSpPr/>
          <p:nvPr/>
        </p:nvGrpSpPr>
        <p:grpSpPr>
          <a:xfrm>
            <a:off x="4678965" y="3369927"/>
            <a:ext cx="9067800" cy="4133850"/>
            <a:chOff x="4729226" y="3395726"/>
            <a:chExt cx="9067800" cy="4133850"/>
          </a:xfrm>
        </p:grpSpPr>
        <p:sp>
          <p:nvSpPr>
            <p:cNvPr id="17" name="object 17"/>
            <p:cNvSpPr/>
            <p:nvPr/>
          </p:nvSpPr>
          <p:spPr>
            <a:xfrm>
              <a:off x="7621651" y="3395726"/>
              <a:ext cx="2743835" cy="0"/>
            </a:xfrm>
            <a:custGeom>
              <a:avLst/>
              <a:gdLst/>
              <a:ahLst/>
              <a:cxnLst/>
              <a:rect l="l" t="t" r="r" b="b"/>
              <a:pathLst>
                <a:path w="2743834">
                  <a:moveTo>
                    <a:pt x="0" y="0"/>
                  </a:moveTo>
                  <a:lnTo>
                    <a:pt x="2743327" y="0"/>
                  </a:lnTo>
                </a:path>
              </a:pathLst>
            </a:custGeom>
            <a:ln w="50800">
              <a:solidFill>
                <a:srgbClr val="2C459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8" name="object 18"/>
            <p:cNvSpPr/>
            <p:nvPr/>
          </p:nvSpPr>
          <p:spPr>
            <a:xfrm>
              <a:off x="4729226" y="3395726"/>
              <a:ext cx="2867025" cy="1905"/>
            </a:xfrm>
            <a:custGeom>
              <a:avLst/>
              <a:gdLst/>
              <a:ahLst/>
              <a:cxnLst/>
              <a:rect l="l" t="t" r="r" b="b"/>
              <a:pathLst>
                <a:path w="2867025" h="1904">
                  <a:moveTo>
                    <a:pt x="0" y="1777"/>
                  </a:moveTo>
                  <a:lnTo>
                    <a:pt x="2867025" y="0"/>
                  </a:lnTo>
                </a:path>
              </a:pathLst>
            </a:custGeom>
            <a:ln w="50800">
              <a:solidFill>
                <a:srgbClr val="2C459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9" name="object 19"/>
            <p:cNvSpPr/>
            <p:nvPr/>
          </p:nvSpPr>
          <p:spPr>
            <a:xfrm>
              <a:off x="4757801" y="6157976"/>
              <a:ext cx="3375660" cy="0"/>
            </a:xfrm>
            <a:custGeom>
              <a:avLst/>
              <a:gdLst/>
              <a:ahLst/>
              <a:cxnLst/>
              <a:rect l="l" t="t" r="r" b="b"/>
              <a:pathLst>
                <a:path w="3375659">
                  <a:moveTo>
                    <a:pt x="0" y="0"/>
                  </a:moveTo>
                  <a:lnTo>
                    <a:pt x="3375279" y="0"/>
                  </a:lnTo>
                </a:path>
              </a:pathLst>
            </a:custGeom>
            <a:ln w="50800">
              <a:solidFill>
                <a:srgbClr val="2C459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0" name="object 20"/>
            <p:cNvSpPr/>
            <p:nvPr/>
          </p:nvSpPr>
          <p:spPr>
            <a:xfrm>
              <a:off x="8148701" y="6157976"/>
              <a:ext cx="3470275" cy="0"/>
            </a:xfrm>
            <a:custGeom>
              <a:avLst/>
              <a:gdLst/>
              <a:ahLst/>
              <a:cxnLst/>
              <a:rect l="l" t="t" r="r" b="b"/>
              <a:pathLst>
                <a:path w="3470275">
                  <a:moveTo>
                    <a:pt x="0" y="0"/>
                  </a:moveTo>
                  <a:lnTo>
                    <a:pt x="3470021" y="0"/>
                  </a:lnTo>
                </a:path>
              </a:pathLst>
            </a:custGeom>
            <a:ln w="50800">
              <a:solidFill>
                <a:srgbClr val="2C459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1" name="object 21"/>
            <p:cNvSpPr/>
            <p:nvPr/>
          </p:nvSpPr>
          <p:spPr>
            <a:xfrm>
              <a:off x="11625326" y="5348351"/>
              <a:ext cx="2171700" cy="2181225"/>
            </a:xfrm>
            <a:custGeom>
              <a:avLst/>
              <a:gdLst/>
              <a:ahLst/>
              <a:cxnLst/>
              <a:rect l="l" t="t" r="r" b="b"/>
              <a:pathLst>
                <a:path w="2171700" h="2181225">
                  <a:moveTo>
                    <a:pt x="0" y="1090549"/>
                  </a:moveTo>
                  <a:lnTo>
                    <a:pt x="1057" y="1041966"/>
                  </a:lnTo>
                  <a:lnTo>
                    <a:pt x="4201" y="993928"/>
                  </a:lnTo>
                  <a:lnTo>
                    <a:pt x="9387" y="946479"/>
                  </a:lnTo>
                  <a:lnTo>
                    <a:pt x="16570" y="899664"/>
                  </a:lnTo>
                  <a:lnTo>
                    <a:pt x="25708" y="853526"/>
                  </a:lnTo>
                  <a:lnTo>
                    <a:pt x="36755" y="808110"/>
                  </a:lnTo>
                  <a:lnTo>
                    <a:pt x="49668" y="763460"/>
                  </a:lnTo>
                  <a:lnTo>
                    <a:pt x="64402" y="719621"/>
                  </a:lnTo>
                  <a:lnTo>
                    <a:pt x="80913" y="676637"/>
                  </a:lnTo>
                  <a:lnTo>
                    <a:pt x="99158" y="634551"/>
                  </a:lnTo>
                  <a:lnTo>
                    <a:pt x="119092" y="593409"/>
                  </a:lnTo>
                  <a:lnTo>
                    <a:pt x="140672" y="553255"/>
                  </a:lnTo>
                  <a:lnTo>
                    <a:pt x="163852" y="514133"/>
                  </a:lnTo>
                  <a:lnTo>
                    <a:pt x="188589" y="476087"/>
                  </a:lnTo>
                  <a:lnTo>
                    <a:pt x="214839" y="439162"/>
                  </a:lnTo>
                  <a:lnTo>
                    <a:pt x="242558" y="403402"/>
                  </a:lnTo>
                  <a:lnTo>
                    <a:pt x="271702" y="368851"/>
                  </a:lnTo>
                  <a:lnTo>
                    <a:pt x="302226" y="335553"/>
                  </a:lnTo>
                  <a:lnTo>
                    <a:pt x="334086" y="303554"/>
                  </a:lnTo>
                  <a:lnTo>
                    <a:pt x="367239" y="272896"/>
                  </a:lnTo>
                  <a:lnTo>
                    <a:pt x="401640" y="243625"/>
                  </a:lnTo>
                  <a:lnTo>
                    <a:pt x="437246" y="215785"/>
                  </a:lnTo>
                  <a:lnTo>
                    <a:pt x="474011" y="189420"/>
                  </a:lnTo>
                  <a:lnTo>
                    <a:pt x="511893" y="164574"/>
                  </a:lnTo>
                  <a:lnTo>
                    <a:pt x="550847" y="141292"/>
                  </a:lnTo>
                  <a:lnTo>
                    <a:pt x="590828" y="119618"/>
                  </a:lnTo>
                  <a:lnTo>
                    <a:pt x="631793" y="99596"/>
                  </a:lnTo>
                  <a:lnTo>
                    <a:pt x="673698" y="81271"/>
                  </a:lnTo>
                  <a:lnTo>
                    <a:pt x="716498" y="64687"/>
                  </a:lnTo>
                  <a:lnTo>
                    <a:pt x="760150" y="49887"/>
                  </a:lnTo>
                  <a:lnTo>
                    <a:pt x="804609" y="36918"/>
                  </a:lnTo>
                  <a:lnTo>
                    <a:pt x="849831" y="25822"/>
                  </a:lnTo>
                  <a:lnTo>
                    <a:pt x="895773" y="16644"/>
                  </a:lnTo>
                  <a:lnTo>
                    <a:pt x="942390" y="9428"/>
                  </a:lnTo>
                  <a:lnTo>
                    <a:pt x="989637" y="4220"/>
                  </a:lnTo>
                  <a:lnTo>
                    <a:pt x="1037472" y="1062"/>
                  </a:lnTo>
                  <a:lnTo>
                    <a:pt x="1085850" y="0"/>
                  </a:lnTo>
                  <a:lnTo>
                    <a:pt x="1134217" y="1062"/>
                  </a:lnTo>
                  <a:lnTo>
                    <a:pt x="1182043" y="4220"/>
                  </a:lnTo>
                  <a:lnTo>
                    <a:pt x="1229283" y="9428"/>
                  </a:lnTo>
                  <a:lnTo>
                    <a:pt x="1275893" y="16644"/>
                  </a:lnTo>
                  <a:lnTo>
                    <a:pt x="1321829" y="25822"/>
                  </a:lnTo>
                  <a:lnTo>
                    <a:pt x="1367047" y="36918"/>
                  </a:lnTo>
                  <a:lnTo>
                    <a:pt x="1411502" y="49887"/>
                  </a:lnTo>
                  <a:lnTo>
                    <a:pt x="1455150" y="64687"/>
                  </a:lnTo>
                  <a:lnTo>
                    <a:pt x="1497948" y="81271"/>
                  </a:lnTo>
                  <a:lnTo>
                    <a:pt x="1539851" y="99596"/>
                  </a:lnTo>
                  <a:lnTo>
                    <a:pt x="1580815" y="119618"/>
                  </a:lnTo>
                  <a:lnTo>
                    <a:pt x="1620796" y="141292"/>
                  </a:lnTo>
                  <a:lnTo>
                    <a:pt x="1659750" y="164574"/>
                  </a:lnTo>
                  <a:lnTo>
                    <a:pt x="1697632" y="189420"/>
                  </a:lnTo>
                  <a:lnTo>
                    <a:pt x="1734398" y="215785"/>
                  </a:lnTo>
                  <a:lnTo>
                    <a:pt x="1770005" y="243625"/>
                  </a:lnTo>
                  <a:lnTo>
                    <a:pt x="1804409" y="272896"/>
                  </a:lnTo>
                  <a:lnTo>
                    <a:pt x="1837564" y="303554"/>
                  </a:lnTo>
                  <a:lnTo>
                    <a:pt x="1869427" y="335553"/>
                  </a:lnTo>
                  <a:lnTo>
                    <a:pt x="1899954" y="368851"/>
                  </a:lnTo>
                  <a:lnTo>
                    <a:pt x="1929101" y="403402"/>
                  </a:lnTo>
                  <a:lnTo>
                    <a:pt x="1956823" y="439162"/>
                  </a:lnTo>
                  <a:lnTo>
                    <a:pt x="1983076" y="476087"/>
                  </a:lnTo>
                  <a:lnTo>
                    <a:pt x="2007817" y="514133"/>
                  </a:lnTo>
                  <a:lnTo>
                    <a:pt x="2031000" y="553255"/>
                  </a:lnTo>
                  <a:lnTo>
                    <a:pt x="2052583" y="593409"/>
                  </a:lnTo>
                  <a:lnTo>
                    <a:pt x="2072521" y="634551"/>
                  </a:lnTo>
                  <a:lnTo>
                    <a:pt x="2090769" y="676637"/>
                  </a:lnTo>
                  <a:lnTo>
                    <a:pt x="2107283" y="719621"/>
                  </a:lnTo>
                  <a:lnTo>
                    <a:pt x="2122020" y="763460"/>
                  </a:lnTo>
                  <a:lnTo>
                    <a:pt x="2134936" y="808110"/>
                  </a:lnTo>
                  <a:lnTo>
                    <a:pt x="2145985" y="853526"/>
                  </a:lnTo>
                  <a:lnTo>
                    <a:pt x="2155125" y="899664"/>
                  </a:lnTo>
                  <a:lnTo>
                    <a:pt x="2162310" y="946479"/>
                  </a:lnTo>
                  <a:lnTo>
                    <a:pt x="2167497" y="993928"/>
                  </a:lnTo>
                  <a:lnTo>
                    <a:pt x="2170642" y="1041966"/>
                  </a:lnTo>
                  <a:lnTo>
                    <a:pt x="2171700" y="1090549"/>
                  </a:lnTo>
                  <a:lnTo>
                    <a:pt x="2170642" y="1139128"/>
                  </a:lnTo>
                  <a:lnTo>
                    <a:pt x="2167497" y="1187164"/>
                  </a:lnTo>
                  <a:lnTo>
                    <a:pt x="2162310" y="1234611"/>
                  </a:lnTo>
                  <a:lnTo>
                    <a:pt x="2155125" y="1281425"/>
                  </a:lnTo>
                  <a:lnTo>
                    <a:pt x="2145985" y="1327563"/>
                  </a:lnTo>
                  <a:lnTo>
                    <a:pt x="2134936" y="1372978"/>
                  </a:lnTo>
                  <a:lnTo>
                    <a:pt x="2122020" y="1417629"/>
                  </a:lnTo>
                  <a:lnTo>
                    <a:pt x="2107283" y="1461468"/>
                  </a:lnTo>
                  <a:lnTo>
                    <a:pt x="2090769" y="1504454"/>
                  </a:lnTo>
                  <a:lnTo>
                    <a:pt x="2072521" y="1546541"/>
                  </a:lnTo>
                  <a:lnTo>
                    <a:pt x="2052583" y="1587684"/>
                  </a:lnTo>
                  <a:lnTo>
                    <a:pt x="2031000" y="1627841"/>
                  </a:lnTo>
                  <a:lnTo>
                    <a:pt x="2007817" y="1666965"/>
                  </a:lnTo>
                  <a:lnTo>
                    <a:pt x="1983076" y="1705013"/>
                  </a:lnTo>
                  <a:lnTo>
                    <a:pt x="1956823" y="1741941"/>
                  </a:lnTo>
                  <a:lnTo>
                    <a:pt x="1929101" y="1777705"/>
                  </a:lnTo>
                  <a:lnTo>
                    <a:pt x="1899954" y="1812259"/>
                  </a:lnTo>
                  <a:lnTo>
                    <a:pt x="1869427" y="1845559"/>
                  </a:lnTo>
                  <a:lnTo>
                    <a:pt x="1837564" y="1877562"/>
                  </a:lnTo>
                  <a:lnTo>
                    <a:pt x="1804409" y="1908223"/>
                  </a:lnTo>
                  <a:lnTo>
                    <a:pt x="1770005" y="1937498"/>
                  </a:lnTo>
                  <a:lnTo>
                    <a:pt x="1734398" y="1965341"/>
                  </a:lnTo>
                  <a:lnTo>
                    <a:pt x="1697632" y="1991710"/>
                  </a:lnTo>
                  <a:lnTo>
                    <a:pt x="1659750" y="2016559"/>
                  </a:lnTo>
                  <a:lnTo>
                    <a:pt x="1620796" y="2039844"/>
                  </a:lnTo>
                  <a:lnTo>
                    <a:pt x="1580815" y="2061522"/>
                  </a:lnTo>
                  <a:lnTo>
                    <a:pt x="1539851" y="2081547"/>
                  </a:lnTo>
                  <a:lnTo>
                    <a:pt x="1497948" y="2099875"/>
                  </a:lnTo>
                  <a:lnTo>
                    <a:pt x="1455150" y="2116462"/>
                  </a:lnTo>
                  <a:lnTo>
                    <a:pt x="1411502" y="2131264"/>
                  </a:lnTo>
                  <a:lnTo>
                    <a:pt x="1367047" y="2144236"/>
                  </a:lnTo>
                  <a:lnTo>
                    <a:pt x="1321829" y="2155334"/>
                  </a:lnTo>
                  <a:lnTo>
                    <a:pt x="1275893" y="2164513"/>
                  </a:lnTo>
                  <a:lnTo>
                    <a:pt x="1229283" y="2171730"/>
                  </a:lnTo>
                  <a:lnTo>
                    <a:pt x="1182043" y="2176940"/>
                  </a:lnTo>
                  <a:lnTo>
                    <a:pt x="1134217" y="2180098"/>
                  </a:lnTo>
                  <a:lnTo>
                    <a:pt x="1085850" y="2181161"/>
                  </a:lnTo>
                  <a:lnTo>
                    <a:pt x="1037472" y="2180098"/>
                  </a:lnTo>
                  <a:lnTo>
                    <a:pt x="989637" y="2176940"/>
                  </a:lnTo>
                  <a:lnTo>
                    <a:pt x="942390" y="2171730"/>
                  </a:lnTo>
                  <a:lnTo>
                    <a:pt x="895773" y="2164513"/>
                  </a:lnTo>
                  <a:lnTo>
                    <a:pt x="849831" y="2155334"/>
                  </a:lnTo>
                  <a:lnTo>
                    <a:pt x="804609" y="2144236"/>
                  </a:lnTo>
                  <a:lnTo>
                    <a:pt x="760150" y="2131264"/>
                  </a:lnTo>
                  <a:lnTo>
                    <a:pt x="716498" y="2116462"/>
                  </a:lnTo>
                  <a:lnTo>
                    <a:pt x="673698" y="2099875"/>
                  </a:lnTo>
                  <a:lnTo>
                    <a:pt x="631793" y="2081547"/>
                  </a:lnTo>
                  <a:lnTo>
                    <a:pt x="590828" y="2061522"/>
                  </a:lnTo>
                  <a:lnTo>
                    <a:pt x="550847" y="2039844"/>
                  </a:lnTo>
                  <a:lnTo>
                    <a:pt x="511893" y="2016559"/>
                  </a:lnTo>
                  <a:lnTo>
                    <a:pt x="474011" y="1991710"/>
                  </a:lnTo>
                  <a:lnTo>
                    <a:pt x="437246" y="1965341"/>
                  </a:lnTo>
                  <a:lnTo>
                    <a:pt x="401640" y="1937498"/>
                  </a:lnTo>
                  <a:lnTo>
                    <a:pt x="367239" y="1908223"/>
                  </a:lnTo>
                  <a:lnTo>
                    <a:pt x="334086" y="1877562"/>
                  </a:lnTo>
                  <a:lnTo>
                    <a:pt x="302226" y="1845559"/>
                  </a:lnTo>
                  <a:lnTo>
                    <a:pt x="271702" y="1812259"/>
                  </a:lnTo>
                  <a:lnTo>
                    <a:pt x="242558" y="1777705"/>
                  </a:lnTo>
                  <a:lnTo>
                    <a:pt x="214839" y="1741941"/>
                  </a:lnTo>
                  <a:lnTo>
                    <a:pt x="188589" y="1705013"/>
                  </a:lnTo>
                  <a:lnTo>
                    <a:pt x="163852" y="1666965"/>
                  </a:lnTo>
                  <a:lnTo>
                    <a:pt x="140672" y="1627841"/>
                  </a:lnTo>
                  <a:lnTo>
                    <a:pt x="119092" y="1587684"/>
                  </a:lnTo>
                  <a:lnTo>
                    <a:pt x="99158" y="1546541"/>
                  </a:lnTo>
                  <a:lnTo>
                    <a:pt x="80913" y="1504454"/>
                  </a:lnTo>
                  <a:lnTo>
                    <a:pt x="64402" y="1461468"/>
                  </a:lnTo>
                  <a:lnTo>
                    <a:pt x="49668" y="1417629"/>
                  </a:lnTo>
                  <a:lnTo>
                    <a:pt x="36755" y="1372978"/>
                  </a:lnTo>
                  <a:lnTo>
                    <a:pt x="25708" y="1327563"/>
                  </a:lnTo>
                  <a:lnTo>
                    <a:pt x="16570" y="1281425"/>
                  </a:lnTo>
                  <a:lnTo>
                    <a:pt x="9387" y="1234611"/>
                  </a:lnTo>
                  <a:lnTo>
                    <a:pt x="4201" y="1187164"/>
                  </a:lnTo>
                  <a:lnTo>
                    <a:pt x="1057" y="1139128"/>
                  </a:lnTo>
                  <a:lnTo>
                    <a:pt x="0" y="1090549"/>
                  </a:lnTo>
                  <a:close/>
                </a:path>
              </a:pathLst>
            </a:custGeom>
            <a:ln w="47625">
              <a:solidFill>
                <a:srgbClr val="2C459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2" name="object 22"/>
            <p:cNvSpPr/>
            <p:nvPr/>
          </p:nvSpPr>
          <p:spPr>
            <a:xfrm>
              <a:off x="11739626" y="5462651"/>
              <a:ext cx="1943100" cy="1952625"/>
            </a:xfrm>
            <a:custGeom>
              <a:avLst/>
              <a:gdLst/>
              <a:ahLst/>
              <a:cxnLst/>
              <a:rect l="l" t="t" r="r" b="b"/>
              <a:pathLst>
                <a:path w="1943100" h="1952625">
                  <a:moveTo>
                    <a:pt x="971550" y="0"/>
                  </a:moveTo>
                  <a:lnTo>
                    <a:pt x="923059" y="1194"/>
                  </a:lnTo>
                  <a:lnTo>
                    <a:pt x="875184" y="4742"/>
                  </a:lnTo>
                  <a:lnTo>
                    <a:pt x="827980" y="10586"/>
                  </a:lnTo>
                  <a:lnTo>
                    <a:pt x="781503" y="18670"/>
                  </a:lnTo>
                  <a:lnTo>
                    <a:pt x="735809" y="28939"/>
                  </a:lnTo>
                  <a:lnTo>
                    <a:pt x="690952" y="41337"/>
                  </a:lnTo>
                  <a:lnTo>
                    <a:pt x="646989" y="55808"/>
                  </a:lnTo>
                  <a:lnTo>
                    <a:pt x="603976" y="72295"/>
                  </a:lnTo>
                  <a:lnTo>
                    <a:pt x="561967" y="90743"/>
                  </a:lnTo>
                  <a:lnTo>
                    <a:pt x="521020" y="111096"/>
                  </a:lnTo>
                  <a:lnTo>
                    <a:pt x="481188" y="133298"/>
                  </a:lnTo>
                  <a:lnTo>
                    <a:pt x="442529" y="157292"/>
                  </a:lnTo>
                  <a:lnTo>
                    <a:pt x="405098" y="183024"/>
                  </a:lnTo>
                  <a:lnTo>
                    <a:pt x="368949" y="210437"/>
                  </a:lnTo>
                  <a:lnTo>
                    <a:pt x="334140" y="239475"/>
                  </a:lnTo>
                  <a:lnTo>
                    <a:pt x="300726" y="270082"/>
                  </a:lnTo>
                  <a:lnTo>
                    <a:pt x="268762" y="302202"/>
                  </a:lnTo>
                  <a:lnTo>
                    <a:pt x="238303" y="335779"/>
                  </a:lnTo>
                  <a:lnTo>
                    <a:pt x="209407" y="370757"/>
                  </a:lnTo>
                  <a:lnTo>
                    <a:pt x="182128" y="407081"/>
                  </a:lnTo>
                  <a:lnTo>
                    <a:pt x="156522" y="444694"/>
                  </a:lnTo>
                  <a:lnTo>
                    <a:pt x="132644" y="483540"/>
                  </a:lnTo>
                  <a:lnTo>
                    <a:pt x="110551" y="523564"/>
                  </a:lnTo>
                  <a:lnTo>
                    <a:pt x="90297" y="564709"/>
                  </a:lnTo>
                  <a:lnTo>
                    <a:pt x="71940" y="606920"/>
                  </a:lnTo>
                  <a:lnTo>
                    <a:pt x="55533" y="650140"/>
                  </a:lnTo>
                  <a:lnTo>
                    <a:pt x="41134" y="694314"/>
                  </a:lnTo>
                  <a:lnTo>
                    <a:pt x="28797" y="739385"/>
                  </a:lnTo>
                  <a:lnTo>
                    <a:pt x="18578" y="785299"/>
                  </a:lnTo>
                  <a:lnTo>
                    <a:pt x="10534" y="831997"/>
                  </a:lnTo>
                  <a:lnTo>
                    <a:pt x="4718" y="879426"/>
                  </a:lnTo>
                  <a:lnTo>
                    <a:pt x="1189" y="927528"/>
                  </a:lnTo>
                  <a:lnTo>
                    <a:pt x="0" y="976249"/>
                  </a:lnTo>
                  <a:lnTo>
                    <a:pt x="1189" y="1024982"/>
                  </a:lnTo>
                  <a:lnTo>
                    <a:pt x="4718" y="1073097"/>
                  </a:lnTo>
                  <a:lnTo>
                    <a:pt x="10534" y="1120537"/>
                  </a:lnTo>
                  <a:lnTo>
                    <a:pt x="18578" y="1167246"/>
                  </a:lnTo>
                  <a:lnTo>
                    <a:pt x="28797" y="1213169"/>
                  </a:lnTo>
                  <a:lnTo>
                    <a:pt x="41134" y="1258250"/>
                  </a:lnTo>
                  <a:lnTo>
                    <a:pt x="55533" y="1302432"/>
                  </a:lnTo>
                  <a:lnTo>
                    <a:pt x="71940" y="1345659"/>
                  </a:lnTo>
                  <a:lnTo>
                    <a:pt x="90297" y="1387877"/>
                  </a:lnTo>
                  <a:lnTo>
                    <a:pt x="110551" y="1429028"/>
                  </a:lnTo>
                  <a:lnTo>
                    <a:pt x="132644" y="1469057"/>
                  </a:lnTo>
                  <a:lnTo>
                    <a:pt x="156522" y="1507909"/>
                  </a:lnTo>
                  <a:lnTo>
                    <a:pt x="182128" y="1545526"/>
                  </a:lnTo>
                  <a:lnTo>
                    <a:pt x="209407" y="1581853"/>
                  </a:lnTo>
                  <a:lnTo>
                    <a:pt x="238303" y="1616835"/>
                  </a:lnTo>
                  <a:lnTo>
                    <a:pt x="268762" y="1650415"/>
                  </a:lnTo>
                  <a:lnTo>
                    <a:pt x="300726" y="1682537"/>
                  </a:lnTo>
                  <a:lnTo>
                    <a:pt x="334140" y="1713146"/>
                  </a:lnTo>
                  <a:lnTo>
                    <a:pt x="368949" y="1742185"/>
                  </a:lnTo>
                  <a:lnTo>
                    <a:pt x="405098" y="1769599"/>
                  </a:lnTo>
                  <a:lnTo>
                    <a:pt x="442529" y="1795332"/>
                  </a:lnTo>
                  <a:lnTo>
                    <a:pt x="481188" y="1819327"/>
                  </a:lnTo>
                  <a:lnTo>
                    <a:pt x="521020" y="1841529"/>
                  </a:lnTo>
                  <a:lnTo>
                    <a:pt x="561967" y="1861882"/>
                  </a:lnTo>
                  <a:lnTo>
                    <a:pt x="603976" y="1880331"/>
                  </a:lnTo>
                  <a:lnTo>
                    <a:pt x="646989" y="1896818"/>
                  </a:lnTo>
                  <a:lnTo>
                    <a:pt x="690952" y="1911288"/>
                  </a:lnTo>
                  <a:lnTo>
                    <a:pt x="735809" y="1923686"/>
                  </a:lnTo>
                  <a:lnTo>
                    <a:pt x="781503" y="1933955"/>
                  </a:lnTo>
                  <a:lnTo>
                    <a:pt x="827980" y="1942039"/>
                  </a:lnTo>
                  <a:lnTo>
                    <a:pt x="875184" y="1947882"/>
                  </a:lnTo>
                  <a:lnTo>
                    <a:pt x="923059" y="1951430"/>
                  </a:lnTo>
                  <a:lnTo>
                    <a:pt x="971550" y="1952625"/>
                  </a:lnTo>
                  <a:lnTo>
                    <a:pt x="1020040" y="1951430"/>
                  </a:lnTo>
                  <a:lnTo>
                    <a:pt x="1067915" y="1947882"/>
                  </a:lnTo>
                  <a:lnTo>
                    <a:pt x="1115119" y="1942039"/>
                  </a:lnTo>
                  <a:lnTo>
                    <a:pt x="1161596" y="1933955"/>
                  </a:lnTo>
                  <a:lnTo>
                    <a:pt x="1207290" y="1923686"/>
                  </a:lnTo>
                  <a:lnTo>
                    <a:pt x="1252147" y="1911288"/>
                  </a:lnTo>
                  <a:lnTo>
                    <a:pt x="1296110" y="1896818"/>
                  </a:lnTo>
                  <a:lnTo>
                    <a:pt x="1339123" y="1880331"/>
                  </a:lnTo>
                  <a:lnTo>
                    <a:pt x="1381132" y="1861882"/>
                  </a:lnTo>
                  <a:lnTo>
                    <a:pt x="1422079" y="1841529"/>
                  </a:lnTo>
                  <a:lnTo>
                    <a:pt x="1461911" y="1819327"/>
                  </a:lnTo>
                  <a:lnTo>
                    <a:pt x="1500570" y="1795332"/>
                  </a:lnTo>
                  <a:lnTo>
                    <a:pt x="1538001" y="1769599"/>
                  </a:lnTo>
                  <a:lnTo>
                    <a:pt x="1574150" y="1742185"/>
                  </a:lnTo>
                  <a:lnTo>
                    <a:pt x="1608959" y="1713146"/>
                  </a:lnTo>
                  <a:lnTo>
                    <a:pt x="1642373" y="1682537"/>
                  </a:lnTo>
                  <a:lnTo>
                    <a:pt x="1674337" y="1650415"/>
                  </a:lnTo>
                  <a:lnTo>
                    <a:pt x="1704796" y="1616835"/>
                  </a:lnTo>
                  <a:lnTo>
                    <a:pt x="1733692" y="1581853"/>
                  </a:lnTo>
                  <a:lnTo>
                    <a:pt x="1760971" y="1545526"/>
                  </a:lnTo>
                  <a:lnTo>
                    <a:pt x="1786577" y="1507909"/>
                  </a:lnTo>
                  <a:lnTo>
                    <a:pt x="1810455" y="1469057"/>
                  </a:lnTo>
                  <a:lnTo>
                    <a:pt x="1832548" y="1429028"/>
                  </a:lnTo>
                  <a:lnTo>
                    <a:pt x="1852802" y="1387877"/>
                  </a:lnTo>
                  <a:lnTo>
                    <a:pt x="1871159" y="1345659"/>
                  </a:lnTo>
                  <a:lnTo>
                    <a:pt x="1887566" y="1302432"/>
                  </a:lnTo>
                  <a:lnTo>
                    <a:pt x="1901965" y="1258250"/>
                  </a:lnTo>
                  <a:lnTo>
                    <a:pt x="1914302" y="1213169"/>
                  </a:lnTo>
                  <a:lnTo>
                    <a:pt x="1924521" y="1167246"/>
                  </a:lnTo>
                  <a:lnTo>
                    <a:pt x="1932565" y="1120537"/>
                  </a:lnTo>
                  <a:lnTo>
                    <a:pt x="1938381" y="1073097"/>
                  </a:lnTo>
                  <a:lnTo>
                    <a:pt x="1941910" y="1024982"/>
                  </a:lnTo>
                  <a:lnTo>
                    <a:pt x="1943100" y="976249"/>
                  </a:lnTo>
                  <a:lnTo>
                    <a:pt x="1941910" y="927528"/>
                  </a:lnTo>
                  <a:lnTo>
                    <a:pt x="1938381" y="879426"/>
                  </a:lnTo>
                  <a:lnTo>
                    <a:pt x="1932565" y="831997"/>
                  </a:lnTo>
                  <a:lnTo>
                    <a:pt x="1924521" y="785299"/>
                  </a:lnTo>
                  <a:lnTo>
                    <a:pt x="1914302" y="739385"/>
                  </a:lnTo>
                  <a:lnTo>
                    <a:pt x="1901965" y="694314"/>
                  </a:lnTo>
                  <a:lnTo>
                    <a:pt x="1887566" y="650140"/>
                  </a:lnTo>
                  <a:lnTo>
                    <a:pt x="1871159" y="606920"/>
                  </a:lnTo>
                  <a:lnTo>
                    <a:pt x="1852802" y="564709"/>
                  </a:lnTo>
                  <a:lnTo>
                    <a:pt x="1832548" y="523564"/>
                  </a:lnTo>
                  <a:lnTo>
                    <a:pt x="1810455" y="483540"/>
                  </a:lnTo>
                  <a:lnTo>
                    <a:pt x="1786577" y="444694"/>
                  </a:lnTo>
                  <a:lnTo>
                    <a:pt x="1760971" y="407081"/>
                  </a:lnTo>
                  <a:lnTo>
                    <a:pt x="1733692" y="370757"/>
                  </a:lnTo>
                  <a:lnTo>
                    <a:pt x="1704796" y="335779"/>
                  </a:lnTo>
                  <a:lnTo>
                    <a:pt x="1674337" y="302202"/>
                  </a:lnTo>
                  <a:lnTo>
                    <a:pt x="1642373" y="270082"/>
                  </a:lnTo>
                  <a:lnTo>
                    <a:pt x="1608959" y="239475"/>
                  </a:lnTo>
                  <a:lnTo>
                    <a:pt x="1574150" y="210437"/>
                  </a:lnTo>
                  <a:lnTo>
                    <a:pt x="1538001" y="183024"/>
                  </a:lnTo>
                  <a:lnTo>
                    <a:pt x="1500570" y="157292"/>
                  </a:lnTo>
                  <a:lnTo>
                    <a:pt x="1461911" y="133298"/>
                  </a:lnTo>
                  <a:lnTo>
                    <a:pt x="1422079" y="111096"/>
                  </a:lnTo>
                  <a:lnTo>
                    <a:pt x="1381132" y="90743"/>
                  </a:lnTo>
                  <a:lnTo>
                    <a:pt x="1339123" y="72295"/>
                  </a:lnTo>
                  <a:lnTo>
                    <a:pt x="1296110" y="55808"/>
                  </a:lnTo>
                  <a:lnTo>
                    <a:pt x="1252147" y="41337"/>
                  </a:lnTo>
                  <a:lnTo>
                    <a:pt x="1207290" y="28939"/>
                  </a:lnTo>
                  <a:lnTo>
                    <a:pt x="1161596" y="18670"/>
                  </a:lnTo>
                  <a:lnTo>
                    <a:pt x="1115119" y="10586"/>
                  </a:lnTo>
                  <a:lnTo>
                    <a:pt x="1067915" y="4742"/>
                  </a:lnTo>
                  <a:lnTo>
                    <a:pt x="1020040" y="1194"/>
                  </a:lnTo>
                  <a:lnTo>
                    <a:pt x="971550" y="0"/>
                  </a:lnTo>
                  <a:close/>
                </a:path>
              </a:pathLst>
            </a:custGeom>
            <a:solidFill>
              <a:srgbClr val="2C459F"/>
            </a:solidFill>
            <a:ln>
              <a:solidFill>
                <a:srgbClr val="2C459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object 23"/>
          <p:cNvSpPr txBox="1"/>
          <p:nvPr/>
        </p:nvSpPr>
        <p:spPr>
          <a:xfrm>
            <a:off x="6312887" y="526016"/>
            <a:ext cx="707390" cy="423193"/>
          </a:xfrm>
          <a:prstGeom prst="rect">
            <a:avLst/>
          </a:prstGeom>
        </p:spPr>
        <p:txBody>
          <a:bodyPr vert="horz" wrap="square" lIns="0" tIns="12700" rIns="0" bIns="0" rtlCol="0">
            <a:spAutoFit/>
          </a:bodyPr>
          <a:lstStyle/>
          <a:p>
            <a:pPr marL="38100">
              <a:lnSpc>
                <a:spcPct val="100000"/>
              </a:lnSpc>
              <a:spcBef>
                <a:spcPts val="100"/>
              </a:spcBef>
            </a:pPr>
            <a:r>
              <a:rPr sz="4000" b="0" spc="-75" baseline="-9259">
                <a:solidFill>
                  <a:srgbClr val="414041"/>
                </a:solidFill>
                <a:latin typeface="Open Sans" panose="020B0606030504020204" pitchFamily="34" charset="0"/>
                <a:ea typeface="Open Sans" panose="020B0606030504020204" pitchFamily="34" charset="0"/>
                <a:cs typeface="Open Sans" panose="020B0606030504020204" pitchFamily="34" charset="0"/>
              </a:rPr>
              <a:t>2</a:t>
            </a:r>
            <a:endParaRPr sz="4000" baseline="-9259">
              <a:latin typeface="Open Sans" panose="020B0606030504020204" pitchFamily="34" charset="0"/>
              <a:ea typeface="Open Sans" panose="020B0606030504020204" pitchFamily="34" charset="0"/>
              <a:cs typeface="Open Sans" panose="020B0606030504020204" pitchFamily="34" charset="0"/>
            </a:endParaRPr>
          </a:p>
        </p:txBody>
      </p:sp>
      <p:sp>
        <p:nvSpPr>
          <p:cNvPr id="24" name="object 24"/>
          <p:cNvSpPr txBox="1"/>
          <p:nvPr/>
        </p:nvSpPr>
        <p:spPr>
          <a:xfrm>
            <a:off x="10434890" y="606867"/>
            <a:ext cx="713740" cy="423193"/>
          </a:xfrm>
          <a:prstGeom prst="rect">
            <a:avLst/>
          </a:prstGeom>
        </p:spPr>
        <p:txBody>
          <a:bodyPr vert="horz" wrap="square" lIns="0" tIns="12700" rIns="0" bIns="0" rtlCol="0">
            <a:spAutoFit/>
          </a:bodyPr>
          <a:lstStyle/>
          <a:p>
            <a:pPr marL="38100">
              <a:lnSpc>
                <a:spcPct val="100000"/>
              </a:lnSpc>
              <a:spcBef>
                <a:spcPts val="100"/>
              </a:spcBef>
            </a:pPr>
            <a:r>
              <a:rPr sz="4000" b="0" spc="-75" baseline="-9259">
                <a:solidFill>
                  <a:srgbClr val="414041"/>
                </a:solidFill>
                <a:latin typeface="Open Sans" panose="020B0606030504020204" pitchFamily="34" charset="0"/>
                <a:ea typeface="Open Sans" panose="020B0606030504020204" pitchFamily="34" charset="0"/>
                <a:cs typeface="Open Sans" panose="020B0606030504020204" pitchFamily="34" charset="0"/>
              </a:rPr>
              <a:t>3</a:t>
            </a:r>
            <a:endParaRPr sz="4000" baseline="-9259">
              <a:latin typeface="Open Sans" panose="020B0606030504020204" pitchFamily="34" charset="0"/>
              <a:ea typeface="Open Sans" panose="020B0606030504020204" pitchFamily="34" charset="0"/>
              <a:cs typeface="Open Sans" panose="020B0606030504020204" pitchFamily="34" charset="0"/>
            </a:endParaRPr>
          </a:p>
        </p:txBody>
      </p:sp>
      <p:sp>
        <p:nvSpPr>
          <p:cNvPr id="25" name="object 25"/>
          <p:cNvSpPr txBox="1"/>
          <p:nvPr/>
        </p:nvSpPr>
        <p:spPr>
          <a:xfrm>
            <a:off x="10284705" y="2806099"/>
            <a:ext cx="723265" cy="423193"/>
          </a:xfrm>
          <a:prstGeom prst="rect">
            <a:avLst/>
          </a:prstGeom>
        </p:spPr>
        <p:txBody>
          <a:bodyPr vert="horz" wrap="square" lIns="0" tIns="12700" rIns="0" bIns="0" rtlCol="0">
            <a:spAutoFit/>
          </a:bodyPr>
          <a:lstStyle/>
          <a:p>
            <a:pPr marL="38100">
              <a:lnSpc>
                <a:spcPct val="100000"/>
              </a:lnSpc>
              <a:spcBef>
                <a:spcPts val="100"/>
              </a:spcBef>
            </a:pPr>
            <a:r>
              <a:rPr sz="4000" b="0" spc="-75" baseline="-9259">
                <a:solidFill>
                  <a:srgbClr val="414041"/>
                </a:solidFill>
                <a:latin typeface="Open Sans" panose="020B0606030504020204" pitchFamily="34" charset="0"/>
                <a:ea typeface="Open Sans" panose="020B0606030504020204" pitchFamily="34" charset="0"/>
                <a:cs typeface="Open Sans" panose="020B0606030504020204" pitchFamily="34" charset="0"/>
              </a:rPr>
              <a:t>4</a:t>
            </a:r>
            <a:endParaRPr sz="4000" baseline="-9259">
              <a:latin typeface="Open Sans" panose="020B0606030504020204" pitchFamily="34" charset="0"/>
              <a:ea typeface="Open Sans" panose="020B0606030504020204" pitchFamily="34" charset="0"/>
              <a:cs typeface="Open Sans" panose="020B0606030504020204" pitchFamily="34" charset="0"/>
            </a:endParaRPr>
          </a:p>
        </p:txBody>
      </p:sp>
      <p:sp>
        <p:nvSpPr>
          <p:cNvPr id="26" name="object 26"/>
          <p:cNvSpPr txBox="1"/>
          <p:nvPr/>
        </p:nvSpPr>
        <p:spPr>
          <a:xfrm>
            <a:off x="7538402" y="2818594"/>
            <a:ext cx="720725" cy="423193"/>
          </a:xfrm>
          <a:prstGeom prst="rect">
            <a:avLst/>
          </a:prstGeom>
        </p:spPr>
        <p:txBody>
          <a:bodyPr vert="horz" wrap="square" lIns="0" tIns="12700" rIns="0" bIns="0" rtlCol="0">
            <a:spAutoFit/>
          </a:bodyPr>
          <a:lstStyle/>
          <a:p>
            <a:pPr marL="38100">
              <a:lnSpc>
                <a:spcPct val="100000"/>
              </a:lnSpc>
              <a:spcBef>
                <a:spcPts val="100"/>
              </a:spcBef>
            </a:pPr>
            <a:r>
              <a:rPr sz="4000" b="0" spc="-75" baseline="-9259">
                <a:solidFill>
                  <a:srgbClr val="414041"/>
                </a:solidFill>
                <a:latin typeface="Open Sans" panose="020B0606030504020204" pitchFamily="34" charset="0"/>
                <a:ea typeface="Open Sans" panose="020B0606030504020204" pitchFamily="34" charset="0"/>
                <a:cs typeface="Open Sans" panose="020B0606030504020204" pitchFamily="34" charset="0"/>
              </a:rPr>
              <a:t>5</a:t>
            </a:r>
            <a:endParaRPr sz="4000" baseline="-9259">
              <a:latin typeface="Open Sans" panose="020B0606030504020204" pitchFamily="34" charset="0"/>
              <a:ea typeface="Open Sans" panose="020B0606030504020204" pitchFamily="34" charset="0"/>
              <a:cs typeface="Open Sans" panose="020B0606030504020204" pitchFamily="34" charset="0"/>
            </a:endParaRPr>
          </a:p>
        </p:txBody>
      </p:sp>
      <p:sp>
        <p:nvSpPr>
          <p:cNvPr id="27" name="object 27"/>
          <p:cNvSpPr txBox="1"/>
          <p:nvPr/>
        </p:nvSpPr>
        <p:spPr>
          <a:xfrm>
            <a:off x="4653565" y="2848846"/>
            <a:ext cx="726440" cy="423193"/>
          </a:xfrm>
          <a:prstGeom prst="rect">
            <a:avLst/>
          </a:prstGeom>
        </p:spPr>
        <p:txBody>
          <a:bodyPr vert="horz" wrap="square" lIns="0" tIns="12700" rIns="0" bIns="0" rtlCol="0">
            <a:spAutoFit/>
          </a:bodyPr>
          <a:lstStyle/>
          <a:p>
            <a:pPr marL="38100">
              <a:lnSpc>
                <a:spcPct val="100000"/>
              </a:lnSpc>
              <a:spcBef>
                <a:spcPts val="100"/>
              </a:spcBef>
            </a:pPr>
            <a:r>
              <a:rPr sz="4000" b="0" spc="-75" baseline="-9259">
                <a:solidFill>
                  <a:srgbClr val="414041"/>
                </a:solidFill>
                <a:latin typeface="Open Sans" panose="020B0606030504020204" pitchFamily="34" charset="0"/>
                <a:ea typeface="Open Sans" panose="020B0606030504020204" pitchFamily="34" charset="0"/>
                <a:cs typeface="Open Sans" panose="020B0606030504020204" pitchFamily="34" charset="0"/>
              </a:rPr>
              <a:t>6</a:t>
            </a:r>
            <a:endParaRPr sz="4000" baseline="-9259">
              <a:latin typeface="Open Sans" panose="020B0606030504020204" pitchFamily="34" charset="0"/>
              <a:ea typeface="Open Sans" panose="020B0606030504020204" pitchFamily="34" charset="0"/>
              <a:cs typeface="Open Sans" panose="020B0606030504020204" pitchFamily="34" charset="0"/>
            </a:endParaRPr>
          </a:p>
        </p:txBody>
      </p:sp>
      <p:sp>
        <p:nvSpPr>
          <p:cNvPr id="28" name="object 28"/>
          <p:cNvSpPr txBox="1"/>
          <p:nvPr/>
        </p:nvSpPr>
        <p:spPr>
          <a:xfrm>
            <a:off x="4676965" y="5600128"/>
            <a:ext cx="695960" cy="423193"/>
          </a:xfrm>
          <a:prstGeom prst="rect">
            <a:avLst/>
          </a:prstGeom>
        </p:spPr>
        <p:txBody>
          <a:bodyPr vert="horz" wrap="square" lIns="0" tIns="12700" rIns="0" bIns="0" rtlCol="0">
            <a:spAutoFit/>
          </a:bodyPr>
          <a:lstStyle/>
          <a:p>
            <a:pPr marL="38100">
              <a:lnSpc>
                <a:spcPct val="100000"/>
              </a:lnSpc>
              <a:spcBef>
                <a:spcPts val="100"/>
              </a:spcBef>
            </a:pPr>
            <a:r>
              <a:rPr sz="4000" b="0" spc="-75" baseline="-9259">
                <a:solidFill>
                  <a:srgbClr val="414041"/>
                </a:solidFill>
                <a:latin typeface="Open Sans" panose="020B0606030504020204" pitchFamily="34" charset="0"/>
                <a:ea typeface="Open Sans" panose="020B0606030504020204" pitchFamily="34" charset="0"/>
                <a:cs typeface="Open Sans" panose="020B0606030504020204" pitchFamily="34" charset="0"/>
              </a:rPr>
              <a:t>7</a:t>
            </a:r>
            <a:endParaRPr sz="4000" baseline="-9259">
              <a:latin typeface="Open Sans" panose="020B0606030504020204" pitchFamily="34" charset="0"/>
              <a:ea typeface="Open Sans" panose="020B0606030504020204" pitchFamily="34" charset="0"/>
              <a:cs typeface="Open Sans" panose="020B0606030504020204" pitchFamily="34" charset="0"/>
            </a:endParaRPr>
          </a:p>
        </p:txBody>
      </p:sp>
      <p:sp>
        <p:nvSpPr>
          <p:cNvPr id="29" name="object 29"/>
          <p:cNvSpPr txBox="1"/>
          <p:nvPr/>
        </p:nvSpPr>
        <p:spPr>
          <a:xfrm>
            <a:off x="8016875" y="5600128"/>
            <a:ext cx="722630" cy="423193"/>
          </a:xfrm>
          <a:prstGeom prst="rect">
            <a:avLst/>
          </a:prstGeom>
        </p:spPr>
        <p:txBody>
          <a:bodyPr vert="horz" wrap="square" lIns="0" tIns="12700" rIns="0" bIns="0" rtlCol="0">
            <a:spAutoFit/>
          </a:bodyPr>
          <a:lstStyle/>
          <a:p>
            <a:pPr marL="38100">
              <a:lnSpc>
                <a:spcPct val="100000"/>
              </a:lnSpc>
              <a:spcBef>
                <a:spcPts val="100"/>
              </a:spcBef>
            </a:pPr>
            <a:r>
              <a:rPr sz="4000" b="0" spc="-75" baseline="-9259">
                <a:solidFill>
                  <a:srgbClr val="414041"/>
                </a:solidFill>
                <a:latin typeface="Open Sans" panose="020B0606030504020204" pitchFamily="34" charset="0"/>
                <a:ea typeface="Open Sans" panose="020B0606030504020204" pitchFamily="34" charset="0"/>
                <a:cs typeface="Open Sans" panose="020B0606030504020204" pitchFamily="34" charset="0"/>
              </a:rPr>
              <a:t>8</a:t>
            </a:r>
            <a:endParaRPr sz="4000" baseline="-9259">
              <a:latin typeface="Open Sans" panose="020B0606030504020204" pitchFamily="34" charset="0"/>
              <a:ea typeface="Open Sans" panose="020B0606030504020204" pitchFamily="34" charset="0"/>
              <a:cs typeface="Open Sans" panose="020B0606030504020204" pitchFamily="34" charset="0"/>
            </a:endParaRPr>
          </a:p>
        </p:txBody>
      </p:sp>
      <p:sp>
        <p:nvSpPr>
          <p:cNvPr id="30" name="object 30"/>
          <p:cNvSpPr txBox="1"/>
          <p:nvPr/>
        </p:nvSpPr>
        <p:spPr>
          <a:xfrm>
            <a:off x="3997903" y="1010223"/>
            <a:ext cx="1316826" cy="557653"/>
          </a:xfrm>
          <a:prstGeom prst="rect">
            <a:avLst/>
          </a:prstGeom>
        </p:spPr>
        <p:txBody>
          <a:bodyPr vert="horz" wrap="square" lIns="0" tIns="10795" rIns="0" bIns="0" rtlCol="0">
            <a:spAutoFit/>
          </a:bodyPr>
          <a:lstStyle/>
          <a:p>
            <a:pPr marL="12700" marR="5080" indent="342900">
              <a:lnSpc>
                <a:spcPct val="100800"/>
              </a:lnSpc>
              <a:spcBef>
                <a:spcPts val="85"/>
              </a:spcBef>
            </a:pPr>
            <a:r>
              <a:rPr sz="1800" b="1" spc="-10">
                <a:solidFill>
                  <a:srgbClr val="FFFFFF"/>
                </a:solidFill>
                <a:latin typeface="Open Sans" panose="020B0606030504020204" pitchFamily="34" charset="0"/>
                <a:ea typeface="Open Sans" panose="020B0606030504020204" pitchFamily="34" charset="0"/>
                <a:cs typeface="Open Sans" panose="020B0606030504020204" pitchFamily="34" charset="0"/>
              </a:rPr>
              <a:t>Start </a:t>
            </a:r>
            <a:r>
              <a:rPr sz="1800" b="1">
                <a:solidFill>
                  <a:srgbClr val="FFFFFF"/>
                </a:solidFill>
                <a:latin typeface="Open Sans" panose="020B0606030504020204" pitchFamily="34" charset="0"/>
                <a:ea typeface="Open Sans" panose="020B0606030504020204" pitchFamily="34" charset="0"/>
                <a:cs typeface="Open Sans" panose="020B0606030504020204" pitchFamily="34" charset="0"/>
              </a:rPr>
              <a:t>Action </a:t>
            </a:r>
            <a:r>
              <a:rPr sz="1800" b="1" spc="-20">
                <a:solidFill>
                  <a:srgbClr val="FFFFFF"/>
                </a:solidFill>
                <a:latin typeface="Open Sans" panose="020B0606030504020204" pitchFamily="34" charset="0"/>
                <a:ea typeface="Open Sans" panose="020B0606030504020204" pitchFamily="34" charset="0"/>
                <a:cs typeface="Open Sans" panose="020B0606030504020204" pitchFamily="34" charset="0"/>
              </a:rPr>
              <a:t>Plan</a:t>
            </a:r>
            <a:endParaRPr sz="1800" b="1">
              <a:latin typeface="Open Sans" panose="020B0606030504020204" pitchFamily="34" charset="0"/>
              <a:ea typeface="Open Sans" panose="020B0606030504020204" pitchFamily="34" charset="0"/>
              <a:cs typeface="Open Sans" panose="020B0606030504020204" pitchFamily="34" charset="0"/>
            </a:endParaRPr>
          </a:p>
        </p:txBody>
      </p:sp>
      <p:sp>
        <p:nvSpPr>
          <p:cNvPr id="31" name="object 31"/>
          <p:cNvSpPr txBox="1"/>
          <p:nvPr/>
        </p:nvSpPr>
        <p:spPr>
          <a:xfrm>
            <a:off x="7019925" y="1371663"/>
            <a:ext cx="2245270" cy="182101"/>
          </a:xfrm>
          <a:prstGeom prst="rect">
            <a:avLst/>
          </a:prstGeom>
        </p:spPr>
        <p:txBody>
          <a:bodyPr vert="horz" wrap="square" lIns="0" tIns="12700" rIns="0" bIns="0" rtlCol="0">
            <a:spAutoFit/>
          </a:bodyPr>
          <a:lstStyle/>
          <a:p>
            <a:pPr marL="12700">
              <a:lnSpc>
                <a:spcPct val="100000"/>
              </a:lnSpc>
              <a:spcBef>
                <a:spcPts val="100"/>
              </a:spcBef>
            </a:pPr>
            <a:r>
              <a:rPr sz="1100" b="1">
                <a:latin typeface="Open Sans" panose="020B0606030504020204" pitchFamily="34" charset="0"/>
                <a:ea typeface="Open Sans" panose="020B0606030504020204" pitchFamily="34" charset="0"/>
                <a:cs typeface="Open Sans" panose="020B0606030504020204" pitchFamily="34" charset="0"/>
              </a:rPr>
              <a:t>Identify</a:t>
            </a:r>
            <a:r>
              <a:rPr sz="1100" b="1" spc="-40">
                <a:latin typeface="Open Sans" panose="020B0606030504020204" pitchFamily="34" charset="0"/>
                <a:ea typeface="Open Sans" panose="020B0606030504020204" pitchFamily="34" charset="0"/>
                <a:cs typeface="Open Sans" panose="020B0606030504020204" pitchFamily="34" charset="0"/>
              </a:rPr>
              <a:t> </a:t>
            </a:r>
            <a:r>
              <a:rPr sz="1100" b="1">
                <a:latin typeface="Open Sans" panose="020B0606030504020204" pitchFamily="34" charset="0"/>
                <a:ea typeface="Open Sans" panose="020B0606030504020204" pitchFamily="34" charset="0"/>
                <a:cs typeface="Open Sans" panose="020B0606030504020204" pitchFamily="34" charset="0"/>
              </a:rPr>
              <a:t>Key</a:t>
            </a:r>
            <a:r>
              <a:rPr sz="1100" b="1" spc="-35">
                <a:latin typeface="Open Sans" panose="020B0606030504020204" pitchFamily="34" charset="0"/>
                <a:ea typeface="Open Sans" panose="020B0606030504020204" pitchFamily="34" charset="0"/>
                <a:cs typeface="Open Sans" panose="020B0606030504020204" pitchFamily="34" charset="0"/>
              </a:rPr>
              <a:t> </a:t>
            </a:r>
            <a:r>
              <a:rPr sz="1100" b="1" spc="-10">
                <a:latin typeface="Open Sans" panose="020B0606030504020204" pitchFamily="34" charset="0"/>
                <a:ea typeface="Open Sans" panose="020B0606030504020204" pitchFamily="34" charset="0"/>
                <a:cs typeface="Open Sans" panose="020B0606030504020204" pitchFamily="34" charset="0"/>
              </a:rPr>
              <a:t>Stakeholders</a:t>
            </a:r>
            <a:endParaRPr sz="1100">
              <a:latin typeface="Open Sans" panose="020B0606030504020204" pitchFamily="34" charset="0"/>
              <a:ea typeface="Open Sans" panose="020B0606030504020204" pitchFamily="34" charset="0"/>
              <a:cs typeface="Open Sans" panose="020B0606030504020204" pitchFamily="34" charset="0"/>
            </a:endParaRPr>
          </a:p>
        </p:txBody>
      </p:sp>
      <p:sp>
        <p:nvSpPr>
          <p:cNvPr id="32" name="object 32"/>
          <p:cNvSpPr txBox="1"/>
          <p:nvPr/>
        </p:nvSpPr>
        <p:spPr>
          <a:xfrm>
            <a:off x="7019925" y="1552892"/>
            <a:ext cx="2991882" cy="182101"/>
          </a:xfrm>
          <a:prstGeom prst="rect">
            <a:avLst/>
          </a:prstGeom>
        </p:spPr>
        <p:txBody>
          <a:bodyPr vert="horz" wrap="square" lIns="0" tIns="12700" rIns="0" bIns="0" rtlCol="0">
            <a:spAutoFit/>
          </a:bodyPr>
          <a:lstStyle/>
          <a:p>
            <a:pPr marL="184785" indent="-172085">
              <a:lnSpc>
                <a:spcPct val="100000"/>
              </a:lnSpc>
              <a:spcBef>
                <a:spcPts val="100"/>
              </a:spcBef>
              <a:buFont typeface="Arial"/>
              <a:buChar char="•"/>
              <a:tabLst>
                <a:tab pos="184785" algn="l"/>
              </a:tabLst>
            </a:pPr>
            <a:r>
              <a:rPr sz="1100">
                <a:latin typeface="Open Sans" panose="020B0606030504020204" pitchFamily="34" charset="0"/>
                <a:ea typeface="Open Sans" panose="020B0606030504020204" pitchFamily="34" charset="0"/>
                <a:cs typeface="Open Sans" panose="020B0606030504020204" pitchFamily="34" charset="0"/>
              </a:rPr>
              <a:t>County,</a:t>
            </a:r>
            <a:r>
              <a:rPr sz="1100" spc="-3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local,</a:t>
            </a:r>
            <a:r>
              <a:rPr sz="1100" spc="-3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and</a:t>
            </a:r>
            <a:r>
              <a:rPr sz="1100" spc="-45">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state</a:t>
            </a:r>
            <a:r>
              <a:rPr sz="1100" spc="-5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officials</a:t>
            </a:r>
            <a:endParaRPr sz="1100">
              <a:latin typeface="Open Sans" panose="020B0606030504020204" pitchFamily="34" charset="0"/>
              <a:ea typeface="Open Sans" panose="020B0606030504020204" pitchFamily="34" charset="0"/>
              <a:cs typeface="Open Sans" panose="020B0606030504020204" pitchFamily="34" charset="0"/>
            </a:endParaRPr>
          </a:p>
        </p:txBody>
      </p:sp>
      <p:sp>
        <p:nvSpPr>
          <p:cNvPr id="33" name="object 33"/>
          <p:cNvSpPr txBox="1"/>
          <p:nvPr/>
        </p:nvSpPr>
        <p:spPr>
          <a:xfrm>
            <a:off x="7019925" y="1734565"/>
            <a:ext cx="1757680" cy="371897"/>
          </a:xfrm>
          <a:prstGeom prst="rect">
            <a:avLst/>
          </a:prstGeom>
        </p:spPr>
        <p:txBody>
          <a:bodyPr vert="horz" wrap="square" lIns="0" tIns="12700" rIns="0" bIns="0" rtlCol="0">
            <a:spAutoFit/>
          </a:bodyPr>
          <a:lstStyle/>
          <a:p>
            <a:pPr marL="184785" indent="-172085">
              <a:lnSpc>
                <a:spcPts val="1430"/>
              </a:lnSpc>
              <a:spcBef>
                <a:spcPts val="100"/>
              </a:spcBef>
              <a:buFont typeface="Arial"/>
              <a:buChar char="•"/>
              <a:tabLst>
                <a:tab pos="184785" algn="l"/>
              </a:tabLst>
            </a:pPr>
            <a:r>
              <a:rPr sz="1100">
                <a:latin typeface="Open Sans" panose="020B0606030504020204" pitchFamily="34" charset="0"/>
                <a:ea typeface="Open Sans" panose="020B0606030504020204" pitchFamily="34" charset="0"/>
                <a:cs typeface="Open Sans" panose="020B0606030504020204" pitchFamily="34" charset="0"/>
              </a:rPr>
              <a:t>State agency</a:t>
            </a:r>
            <a:r>
              <a:rPr sz="1100" spc="-5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partners</a:t>
            </a:r>
            <a:endParaRPr sz="1100">
              <a:latin typeface="Open Sans" panose="020B0606030504020204" pitchFamily="34" charset="0"/>
              <a:ea typeface="Open Sans" panose="020B0606030504020204" pitchFamily="34" charset="0"/>
              <a:cs typeface="Open Sans" panose="020B0606030504020204" pitchFamily="34" charset="0"/>
            </a:endParaRPr>
          </a:p>
          <a:p>
            <a:pPr marL="184785" indent="-172085">
              <a:lnSpc>
                <a:spcPts val="1430"/>
              </a:lnSpc>
              <a:buFont typeface="Arial"/>
              <a:buChar char="•"/>
              <a:tabLst>
                <a:tab pos="184785" algn="l"/>
              </a:tabLst>
            </a:pPr>
            <a:r>
              <a:rPr sz="1100">
                <a:latin typeface="Open Sans" panose="020B0606030504020204" pitchFamily="34" charset="0"/>
                <a:ea typeface="Open Sans" panose="020B0606030504020204" pitchFamily="34" charset="0"/>
                <a:cs typeface="Open Sans" panose="020B0606030504020204" pitchFamily="34" charset="0"/>
              </a:rPr>
              <a:t>Community</a:t>
            </a:r>
            <a:r>
              <a:rPr sz="1100" spc="-6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partners</a:t>
            </a:r>
            <a:endParaRPr sz="1100">
              <a:latin typeface="Open Sans" panose="020B0606030504020204" pitchFamily="34" charset="0"/>
              <a:ea typeface="Open Sans" panose="020B0606030504020204" pitchFamily="34" charset="0"/>
              <a:cs typeface="Open Sans" panose="020B0606030504020204" pitchFamily="34" charset="0"/>
            </a:endParaRPr>
          </a:p>
        </p:txBody>
      </p:sp>
      <p:sp>
        <p:nvSpPr>
          <p:cNvPr id="34" name="object 34"/>
          <p:cNvSpPr txBox="1"/>
          <p:nvPr/>
        </p:nvSpPr>
        <p:spPr>
          <a:xfrm>
            <a:off x="7019925" y="2096452"/>
            <a:ext cx="1358265" cy="182101"/>
          </a:xfrm>
          <a:prstGeom prst="rect">
            <a:avLst/>
          </a:prstGeom>
        </p:spPr>
        <p:txBody>
          <a:bodyPr vert="horz" wrap="square" lIns="0" tIns="12700" rIns="0" bIns="0" rtlCol="0">
            <a:spAutoFit/>
          </a:bodyPr>
          <a:lstStyle/>
          <a:p>
            <a:pPr marL="184785" indent="-172085">
              <a:lnSpc>
                <a:spcPct val="100000"/>
              </a:lnSpc>
              <a:spcBef>
                <a:spcPts val="100"/>
              </a:spcBef>
              <a:buFont typeface="Arial"/>
              <a:buChar char="•"/>
              <a:tabLst>
                <a:tab pos="184785" algn="l"/>
              </a:tabLst>
            </a:pPr>
            <a:r>
              <a:rPr sz="1100">
                <a:latin typeface="Open Sans" panose="020B0606030504020204" pitchFamily="34" charset="0"/>
                <a:ea typeface="Open Sans" panose="020B0606030504020204" pitchFamily="34" charset="0"/>
                <a:cs typeface="Open Sans" panose="020B0606030504020204" pitchFamily="34" charset="0"/>
              </a:rPr>
              <a:t>Federal</a:t>
            </a:r>
            <a:r>
              <a:rPr sz="1100" spc="-5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partners</a:t>
            </a:r>
            <a:endParaRPr sz="1100">
              <a:latin typeface="Open Sans" panose="020B0606030504020204" pitchFamily="34" charset="0"/>
              <a:ea typeface="Open Sans" panose="020B0606030504020204" pitchFamily="34" charset="0"/>
              <a:cs typeface="Open Sans" panose="020B0606030504020204" pitchFamily="34" charset="0"/>
            </a:endParaRPr>
          </a:p>
        </p:txBody>
      </p:sp>
      <p:sp>
        <p:nvSpPr>
          <p:cNvPr id="35" name="object 35"/>
          <p:cNvSpPr txBox="1"/>
          <p:nvPr/>
        </p:nvSpPr>
        <p:spPr>
          <a:xfrm>
            <a:off x="7019925" y="2287523"/>
            <a:ext cx="2854960" cy="182101"/>
          </a:xfrm>
          <a:prstGeom prst="rect">
            <a:avLst/>
          </a:prstGeom>
        </p:spPr>
        <p:txBody>
          <a:bodyPr vert="horz" wrap="square" lIns="0" tIns="12700" rIns="0" bIns="0" rtlCol="0">
            <a:spAutoFit/>
          </a:bodyPr>
          <a:lstStyle/>
          <a:p>
            <a:pPr marL="184785" indent="-172085">
              <a:lnSpc>
                <a:spcPct val="100000"/>
              </a:lnSpc>
              <a:spcBef>
                <a:spcPts val="100"/>
              </a:spcBef>
              <a:buFont typeface="Arial"/>
              <a:buChar char="•"/>
              <a:tabLst>
                <a:tab pos="184785" algn="l"/>
              </a:tabLst>
            </a:pPr>
            <a:r>
              <a:rPr sz="1100">
                <a:latin typeface="Open Sans" panose="020B0606030504020204" pitchFamily="34" charset="0"/>
                <a:ea typeface="Open Sans" panose="020B0606030504020204" pitchFamily="34" charset="0"/>
                <a:cs typeface="Open Sans" panose="020B0606030504020204" pitchFamily="34" charset="0"/>
              </a:rPr>
              <a:t>Economic</a:t>
            </a:r>
            <a:r>
              <a:rPr sz="1100" spc="-8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development</a:t>
            </a:r>
            <a:r>
              <a:rPr sz="1100" spc="-5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organizations</a:t>
            </a:r>
            <a:endParaRPr sz="1100">
              <a:latin typeface="Open Sans" panose="020B0606030504020204" pitchFamily="34" charset="0"/>
              <a:ea typeface="Open Sans" panose="020B0606030504020204" pitchFamily="34" charset="0"/>
              <a:cs typeface="Open Sans" panose="020B0606030504020204" pitchFamily="34" charset="0"/>
            </a:endParaRPr>
          </a:p>
        </p:txBody>
      </p:sp>
      <p:sp>
        <p:nvSpPr>
          <p:cNvPr id="36" name="object 36"/>
          <p:cNvSpPr txBox="1"/>
          <p:nvPr/>
        </p:nvSpPr>
        <p:spPr>
          <a:xfrm>
            <a:off x="11012551" y="1289050"/>
            <a:ext cx="2300605" cy="2003112"/>
          </a:xfrm>
          <a:prstGeom prst="rect">
            <a:avLst/>
          </a:prstGeom>
        </p:spPr>
        <p:txBody>
          <a:bodyPr vert="horz" wrap="square" lIns="0" tIns="12700" rIns="0" bIns="0" rtlCol="0">
            <a:spAutoFit/>
          </a:bodyPr>
          <a:lstStyle/>
          <a:p>
            <a:pPr marL="12700">
              <a:lnSpc>
                <a:spcPts val="1435"/>
              </a:lnSpc>
              <a:spcBef>
                <a:spcPts val="100"/>
              </a:spcBef>
            </a:pPr>
            <a:r>
              <a:rPr sz="1100" b="1">
                <a:latin typeface="Open Sans" panose="020B0606030504020204" pitchFamily="34" charset="0"/>
                <a:ea typeface="Open Sans" panose="020B0606030504020204" pitchFamily="34" charset="0"/>
                <a:cs typeface="Open Sans" panose="020B0606030504020204" pitchFamily="34" charset="0"/>
              </a:rPr>
              <a:t>Collect Data</a:t>
            </a:r>
            <a:r>
              <a:rPr sz="1100" b="1" spc="-35">
                <a:latin typeface="Open Sans" panose="020B0606030504020204" pitchFamily="34" charset="0"/>
                <a:ea typeface="Open Sans" panose="020B0606030504020204" pitchFamily="34" charset="0"/>
                <a:cs typeface="Open Sans" panose="020B0606030504020204" pitchFamily="34" charset="0"/>
              </a:rPr>
              <a:t> </a:t>
            </a:r>
            <a:r>
              <a:rPr sz="1100" b="1">
                <a:latin typeface="Open Sans" panose="020B0606030504020204" pitchFamily="34" charset="0"/>
                <a:ea typeface="Open Sans" panose="020B0606030504020204" pitchFamily="34" charset="0"/>
                <a:cs typeface="Open Sans" panose="020B0606030504020204" pitchFamily="34" charset="0"/>
              </a:rPr>
              <a:t>and</a:t>
            </a:r>
            <a:r>
              <a:rPr sz="1100" b="1" spc="-45">
                <a:latin typeface="Open Sans" panose="020B0606030504020204" pitchFamily="34" charset="0"/>
                <a:ea typeface="Open Sans" panose="020B0606030504020204" pitchFamily="34" charset="0"/>
                <a:cs typeface="Open Sans" panose="020B0606030504020204" pitchFamily="34" charset="0"/>
              </a:rPr>
              <a:t> </a:t>
            </a:r>
            <a:r>
              <a:rPr sz="1100" b="1" spc="-20">
                <a:latin typeface="Open Sans" panose="020B0606030504020204" pitchFamily="34" charset="0"/>
                <a:ea typeface="Open Sans" panose="020B0606030504020204" pitchFamily="34" charset="0"/>
                <a:cs typeface="Open Sans" panose="020B0606030504020204" pitchFamily="34" charset="0"/>
              </a:rPr>
              <a:t>Draft</a:t>
            </a:r>
            <a:endParaRPr sz="1100">
              <a:latin typeface="Open Sans" panose="020B0606030504020204" pitchFamily="34" charset="0"/>
              <a:ea typeface="Open Sans" panose="020B0606030504020204" pitchFamily="34" charset="0"/>
              <a:cs typeface="Open Sans" panose="020B0606030504020204" pitchFamily="34" charset="0"/>
            </a:endParaRPr>
          </a:p>
          <a:p>
            <a:pPr marL="12700">
              <a:lnSpc>
                <a:spcPts val="1425"/>
              </a:lnSpc>
            </a:pPr>
            <a:r>
              <a:rPr sz="1100" b="1" spc="-10">
                <a:latin typeface="Open Sans" panose="020B0606030504020204" pitchFamily="34" charset="0"/>
                <a:ea typeface="Open Sans" panose="020B0606030504020204" pitchFamily="34" charset="0"/>
                <a:cs typeface="Open Sans" panose="020B0606030504020204" pitchFamily="34" charset="0"/>
              </a:rPr>
              <a:t>Assessments</a:t>
            </a:r>
            <a:endParaRPr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425"/>
              </a:lnSpc>
              <a:buFont typeface="Arial"/>
              <a:buChar char="•"/>
              <a:tabLst>
                <a:tab pos="185420" algn="l"/>
              </a:tabLst>
            </a:pPr>
            <a:r>
              <a:rPr sz="1100">
                <a:latin typeface="Open Sans" panose="020B0606030504020204" pitchFamily="34" charset="0"/>
                <a:ea typeface="Open Sans" panose="020B0606030504020204" pitchFamily="34" charset="0"/>
                <a:cs typeface="Open Sans" panose="020B0606030504020204" pitchFamily="34" charset="0"/>
              </a:rPr>
              <a:t>Infrastructure</a:t>
            </a:r>
            <a:r>
              <a:rPr sz="1100" spc="1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&amp;</a:t>
            </a:r>
            <a:r>
              <a:rPr sz="1100" spc="-8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PA</a:t>
            </a:r>
            <a:r>
              <a:rPr sz="1100" spc="-10">
                <a:latin typeface="Open Sans" panose="020B0606030504020204" pitchFamily="34" charset="0"/>
                <a:ea typeface="Open Sans" panose="020B0606030504020204" pitchFamily="34" charset="0"/>
                <a:cs typeface="Open Sans" panose="020B0606030504020204" pitchFamily="34" charset="0"/>
              </a:rPr>
              <a:t> </a:t>
            </a:r>
            <a:r>
              <a:rPr sz="1100" spc="-20">
                <a:latin typeface="Open Sans" panose="020B0606030504020204" pitchFamily="34" charset="0"/>
                <a:ea typeface="Open Sans" panose="020B0606030504020204" pitchFamily="34" charset="0"/>
                <a:cs typeface="Open Sans" panose="020B0606030504020204" pitchFamily="34" charset="0"/>
              </a:rPr>
              <a:t>match</a:t>
            </a:r>
            <a:endParaRPr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425"/>
              </a:lnSpc>
              <a:buFont typeface="Arial"/>
              <a:buChar char="•"/>
              <a:tabLst>
                <a:tab pos="185420" algn="l"/>
              </a:tabLst>
            </a:pPr>
            <a:r>
              <a:rPr sz="1100">
                <a:latin typeface="Open Sans" panose="020B0606030504020204" pitchFamily="34" charset="0"/>
                <a:ea typeface="Open Sans" panose="020B0606030504020204" pitchFamily="34" charset="0"/>
                <a:cs typeface="Open Sans" panose="020B0606030504020204" pitchFamily="34" charset="0"/>
              </a:rPr>
              <a:t>Federal,</a:t>
            </a:r>
            <a:r>
              <a:rPr sz="1100" spc="-3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state</a:t>
            </a:r>
            <a:r>
              <a:rPr sz="1100" spc="-45">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&amp;</a:t>
            </a:r>
            <a:r>
              <a:rPr sz="1100" spc="-15">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local</a:t>
            </a:r>
            <a:r>
              <a:rPr sz="1100" spc="-10">
                <a:latin typeface="Open Sans" panose="020B0606030504020204" pitchFamily="34" charset="0"/>
                <a:ea typeface="Open Sans" panose="020B0606030504020204" pitchFamily="34" charset="0"/>
                <a:cs typeface="Open Sans" panose="020B0606030504020204" pitchFamily="34" charset="0"/>
              </a:rPr>
              <a:t> damage</a:t>
            </a:r>
            <a:endParaRPr sz="1100">
              <a:latin typeface="Open Sans" panose="020B0606030504020204" pitchFamily="34" charset="0"/>
              <a:ea typeface="Open Sans" panose="020B0606030504020204" pitchFamily="34" charset="0"/>
              <a:cs typeface="Open Sans" panose="020B0606030504020204" pitchFamily="34" charset="0"/>
            </a:endParaRPr>
          </a:p>
          <a:p>
            <a:pPr marL="184150">
              <a:lnSpc>
                <a:spcPts val="1430"/>
              </a:lnSpc>
            </a:pPr>
            <a:r>
              <a:rPr sz="1100" spc="-10">
                <a:latin typeface="Open Sans" panose="020B0606030504020204" pitchFamily="34" charset="0"/>
                <a:ea typeface="Open Sans" panose="020B0606030504020204" pitchFamily="34" charset="0"/>
                <a:cs typeface="Open Sans" panose="020B0606030504020204" pitchFamily="34" charset="0"/>
              </a:rPr>
              <a:t>assessments</a:t>
            </a:r>
            <a:endParaRPr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435"/>
              </a:lnSpc>
              <a:spcBef>
                <a:spcPts val="60"/>
              </a:spcBef>
              <a:buFont typeface="Arial"/>
              <a:buChar char="•"/>
              <a:tabLst>
                <a:tab pos="185420" algn="l"/>
              </a:tabLst>
            </a:pPr>
            <a:r>
              <a:rPr sz="1100">
                <a:latin typeface="Open Sans" panose="020B0606030504020204" pitchFamily="34" charset="0"/>
                <a:ea typeface="Open Sans" panose="020B0606030504020204" pitchFamily="34" charset="0"/>
                <a:cs typeface="Open Sans" panose="020B0606030504020204" pitchFamily="34" charset="0"/>
              </a:rPr>
              <a:t>Housing </a:t>
            </a:r>
            <a:r>
              <a:rPr sz="1100" spc="-10">
                <a:latin typeface="Open Sans" panose="020B0606030504020204" pitchFamily="34" charset="0"/>
                <a:ea typeface="Open Sans" panose="020B0606030504020204" pitchFamily="34" charset="0"/>
                <a:cs typeface="Open Sans" panose="020B0606030504020204" pitchFamily="34" charset="0"/>
              </a:rPr>
              <a:t>damages</a:t>
            </a:r>
            <a:endParaRPr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425"/>
              </a:lnSpc>
              <a:buFont typeface="Arial"/>
              <a:buChar char="•"/>
              <a:tabLst>
                <a:tab pos="185420" algn="l"/>
              </a:tabLst>
            </a:pPr>
            <a:r>
              <a:rPr sz="1100">
                <a:latin typeface="Open Sans" panose="020B0606030504020204" pitchFamily="34" charset="0"/>
                <a:ea typeface="Open Sans" panose="020B0606030504020204" pitchFamily="34" charset="0"/>
                <a:cs typeface="Open Sans" panose="020B0606030504020204" pitchFamily="34" charset="0"/>
              </a:rPr>
              <a:t>Public</a:t>
            </a:r>
            <a:r>
              <a:rPr sz="1100" spc="-45">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services</a:t>
            </a:r>
            <a:r>
              <a:rPr sz="1100" spc="-30">
                <a:latin typeface="Open Sans" panose="020B0606030504020204" pitchFamily="34" charset="0"/>
                <a:ea typeface="Open Sans" panose="020B0606030504020204" pitchFamily="34" charset="0"/>
                <a:cs typeface="Open Sans" panose="020B0606030504020204" pitchFamily="34" charset="0"/>
              </a:rPr>
              <a:t> </a:t>
            </a:r>
            <a:r>
              <a:rPr sz="1100" spc="-20">
                <a:latin typeface="Open Sans" panose="020B0606030504020204" pitchFamily="34" charset="0"/>
                <a:ea typeface="Open Sans" panose="020B0606030504020204" pitchFamily="34" charset="0"/>
                <a:cs typeface="Open Sans" panose="020B0606030504020204" pitchFamily="34" charset="0"/>
              </a:rPr>
              <a:t>needs</a:t>
            </a:r>
            <a:endParaRPr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425"/>
              </a:lnSpc>
              <a:buFont typeface="Arial"/>
              <a:buChar char="•"/>
              <a:tabLst>
                <a:tab pos="185420" algn="l"/>
              </a:tabLst>
            </a:pPr>
            <a:r>
              <a:rPr sz="1100">
                <a:latin typeface="Open Sans" panose="020B0606030504020204" pitchFamily="34" charset="0"/>
                <a:ea typeface="Open Sans" panose="020B0606030504020204" pitchFamily="34" charset="0"/>
                <a:cs typeface="Open Sans" panose="020B0606030504020204" pitchFamily="34" charset="0"/>
              </a:rPr>
              <a:t>Economic</a:t>
            </a:r>
            <a:r>
              <a:rPr sz="1100" spc="-3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impacts</a:t>
            </a:r>
            <a:endParaRPr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425"/>
              </a:lnSpc>
              <a:buFont typeface="Arial"/>
              <a:buChar char="•"/>
              <a:tabLst>
                <a:tab pos="185420" algn="l"/>
              </a:tabLst>
            </a:pPr>
            <a:r>
              <a:rPr sz="1100">
                <a:latin typeface="Open Sans" panose="020B0606030504020204" pitchFamily="34" charset="0"/>
                <a:ea typeface="Open Sans" panose="020B0606030504020204" pitchFamily="34" charset="0"/>
                <a:cs typeface="Open Sans" panose="020B0606030504020204" pitchFamily="34" charset="0"/>
              </a:rPr>
              <a:t>FEMA</a:t>
            </a:r>
            <a:r>
              <a:rPr sz="1100" spc="-5">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&amp;</a:t>
            </a:r>
            <a:r>
              <a:rPr sz="1100" spc="-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SBA</a:t>
            </a:r>
            <a:r>
              <a:rPr sz="1100" spc="-7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data</a:t>
            </a:r>
            <a:r>
              <a:rPr sz="1100" spc="-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sharing</a:t>
            </a:r>
            <a:endParaRPr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435"/>
              </a:lnSpc>
              <a:buFont typeface="Arial"/>
              <a:buChar char="•"/>
              <a:tabLst>
                <a:tab pos="185420" algn="l"/>
              </a:tabLst>
            </a:pPr>
            <a:r>
              <a:rPr sz="1100">
                <a:latin typeface="Open Sans" panose="020B0606030504020204" pitchFamily="34" charset="0"/>
                <a:ea typeface="Open Sans" panose="020B0606030504020204" pitchFamily="34" charset="0"/>
                <a:cs typeface="Open Sans" panose="020B0606030504020204" pitchFamily="34" charset="0"/>
              </a:rPr>
              <a:t>LMI</a:t>
            </a:r>
            <a:r>
              <a:rPr sz="1100" spc="-15">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areas</a:t>
            </a:r>
            <a:r>
              <a:rPr sz="1100" spc="-3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&amp;</a:t>
            </a:r>
            <a:r>
              <a:rPr sz="1100" spc="-10">
                <a:latin typeface="Open Sans" panose="020B0606030504020204" pitchFamily="34" charset="0"/>
                <a:ea typeface="Open Sans" panose="020B0606030504020204" pitchFamily="34" charset="0"/>
                <a:cs typeface="Open Sans" panose="020B0606030504020204" pitchFamily="34" charset="0"/>
              </a:rPr>
              <a:t> pre-</a:t>
            </a:r>
            <a:r>
              <a:rPr sz="1100">
                <a:latin typeface="Open Sans" panose="020B0606030504020204" pitchFamily="34" charset="0"/>
                <a:ea typeface="Open Sans" panose="020B0606030504020204" pitchFamily="34" charset="0"/>
                <a:cs typeface="Open Sans" panose="020B0606030504020204" pitchFamily="34" charset="0"/>
              </a:rPr>
              <a:t>disaster</a:t>
            </a:r>
            <a:r>
              <a:rPr sz="1100" spc="-15">
                <a:latin typeface="Open Sans" panose="020B0606030504020204" pitchFamily="34" charset="0"/>
                <a:ea typeface="Open Sans" panose="020B0606030504020204" pitchFamily="34" charset="0"/>
                <a:cs typeface="Open Sans" panose="020B0606030504020204" pitchFamily="34" charset="0"/>
              </a:rPr>
              <a:t> </a:t>
            </a:r>
            <a:r>
              <a:rPr sz="1100" spc="-20">
                <a:latin typeface="Open Sans" panose="020B0606030504020204" pitchFamily="34" charset="0"/>
                <a:ea typeface="Open Sans" panose="020B0606030504020204" pitchFamily="34" charset="0"/>
                <a:cs typeface="Open Sans" panose="020B0606030504020204" pitchFamily="34" charset="0"/>
              </a:rPr>
              <a:t>data</a:t>
            </a:r>
            <a:endParaRPr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ct val="100000"/>
              </a:lnSpc>
              <a:spcBef>
                <a:spcPts val="60"/>
              </a:spcBef>
              <a:buFont typeface="Arial"/>
              <a:buChar char="•"/>
              <a:tabLst>
                <a:tab pos="185420" algn="l"/>
              </a:tabLst>
            </a:pPr>
            <a:r>
              <a:rPr sz="1100">
                <a:latin typeface="Open Sans" panose="020B0606030504020204" pitchFamily="34" charset="0"/>
                <a:ea typeface="Open Sans" panose="020B0606030504020204" pitchFamily="34" charset="0"/>
                <a:cs typeface="Open Sans" panose="020B0606030504020204" pitchFamily="34" charset="0"/>
              </a:rPr>
              <a:t>Mitigation</a:t>
            </a:r>
            <a:r>
              <a:rPr sz="1100" spc="-50">
                <a:latin typeface="Open Sans" panose="020B0606030504020204" pitchFamily="34" charset="0"/>
                <a:ea typeface="Open Sans" panose="020B0606030504020204" pitchFamily="34" charset="0"/>
                <a:cs typeface="Open Sans" panose="020B0606030504020204" pitchFamily="34" charset="0"/>
              </a:rPr>
              <a:t> </a:t>
            </a:r>
            <a:r>
              <a:rPr sz="1100" spc="-20">
                <a:latin typeface="Open Sans" panose="020B0606030504020204" pitchFamily="34" charset="0"/>
                <a:ea typeface="Open Sans" panose="020B0606030504020204" pitchFamily="34" charset="0"/>
                <a:cs typeface="Open Sans" panose="020B0606030504020204" pitchFamily="34" charset="0"/>
              </a:rPr>
              <a:t>needs</a:t>
            </a:r>
            <a:endParaRPr sz="1100">
              <a:latin typeface="Open Sans" panose="020B0606030504020204" pitchFamily="34" charset="0"/>
              <a:ea typeface="Open Sans" panose="020B0606030504020204" pitchFamily="34" charset="0"/>
              <a:cs typeface="Open Sans" panose="020B0606030504020204" pitchFamily="34" charset="0"/>
            </a:endParaRPr>
          </a:p>
        </p:txBody>
      </p:sp>
      <p:sp>
        <p:nvSpPr>
          <p:cNvPr id="37" name="object 37"/>
          <p:cNvSpPr txBox="1"/>
          <p:nvPr/>
        </p:nvSpPr>
        <p:spPr>
          <a:xfrm>
            <a:off x="10972418" y="3678173"/>
            <a:ext cx="2498725" cy="1432187"/>
          </a:xfrm>
          <a:prstGeom prst="rect">
            <a:avLst/>
          </a:prstGeom>
        </p:spPr>
        <p:txBody>
          <a:bodyPr vert="horz" wrap="square" lIns="0" tIns="12700" rIns="0" bIns="0" rtlCol="0">
            <a:spAutoFit/>
          </a:bodyPr>
          <a:lstStyle/>
          <a:p>
            <a:pPr marL="12700">
              <a:lnSpc>
                <a:spcPts val="1430"/>
              </a:lnSpc>
              <a:spcBef>
                <a:spcPts val="100"/>
              </a:spcBef>
            </a:pPr>
            <a:r>
              <a:rPr sz="1100" b="1">
                <a:latin typeface="Open Sans" panose="020B0606030504020204" pitchFamily="34" charset="0"/>
                <a:ea typeface="Open Sans" panose="020B0606030504020204" pitchFamily="34" charset="0"/>
                <a:cs typeface="Open Sans" panose="020B0606030504020204" pitchFamily="34" charset="0"/>
              </a:rPr>
              <a:t>Validate</a:t>
            </a:r>
            <a:r>
              <a:rPr sz="1100" b="1" spc="30">
                <a:latin typeface="Open Sans" panose="020B0606030504020204" pitchFamily="34" charset="0"/>
                <a:ea typeface="Open Sans" panose="020B0606030504020204" pitchFamily="34" charset="0"/>
                <a:cs typeface="Open Sans" panose="020B0606030504020204" pitchFamily="34" charset="0"/>
              </a:rPr>
              <a:t> </a:t>
            </a:r>
            <a:r>
              <a:rPr sz="1100" b="1" spc="-10">
                <a:latin typeface="Open Sans" panose="020B0606030504020204" pitchFamily="34" charset="0"/>
                <a:ea typeface="Open Sans" panose="020B0606030504020204" pitchFamily="34" charset="0"/>
                <a:cs typeface="Open Sans" panose="020B0606030504020204" pitchFamily="34" charset="0"/>
              </a:rPr>
              <a:t>Remaining</a:t>
            </a:r>
            <a:r>
              <a:rPr sz="1100" b="1" spc="5">
                <a:latin typeface="Open Sans" panose="020B0606030504020204" pitchFamily="34" charset="0"/>
                <a:ea typeface="Open Sans" panose="020B0606030504020204" pitchFamily="34" charset="0"/>
                <a:cs typeface="Open Sans" panose="020B0606030504020204" pitchFamily="34" charset="0"/>
              </a:rPr>
              <a:t> </a:t>
            </a:r>
            <a:r>
              <a:rPr sz="1100" b="1">
                <a:latin typeface="Open Sans" panose="020B0606030504020204" pitchFamily="34" charset="0"/>
                <a:ea typeface="Open Sans" panose="020B0606030504020204" pitchFamily="34" charset="0"/>
                <a:cs typeface="Open Sans" panose="020B0606030504020204" pitchFamily="34" charset="0"/>
              </a:rPr>
              <a:t>Unmet</a:t>
            </a:r>
            <a:r>
              <a:rPr sz="1100" b="1" spc="25">
                <a:latin typeface="Open Sans" panose="020B0606030504020204" pitchFamily="34" charset="0"/>
                <a:ea typeface="Open Sans" panose="020B0606030504020204" pitchFamily="34" charset="0"/>
                <a:cs typeface="Open Sans" panose="020B0606030504020204" pitchFamily="34" charset="0"/>
              </a:rPr>
              <a:t> </a:t>
            </a:r>
            <a:r>
              <a:rPr sz="1100" b="1" spc="-20">
                <a:latin typeface="Open Sans" panose="020B0606030504020204" pitchFamily="34" charset="0"/>
                <a:ea typeface="Open Sans" panose="020B0606030504020204" pitchFamily="34" charset="0"/>
                <a:cs typeface="Open Sans" panose="020B0606030504020204" pitchFamily="34" charset="0"/>
              </a:rPr>
              <a:t>Needs</a:t>
            </a:r>
            <a:endParaRPr sz="1100">
              <a:latin typeface="Open Sans" panose="020B0606030504020204" pitchFamily="34" charset="0"/>
              <a:ea typeface="Open Sans" panose="020B0606030504020204" pitchFamily="34" charset="0"/>
              <a:cs typeface="Open Sans" panose="020B0606030504020204" pitchFamily="34" charset="0"/>
            </a:endParaRPr>
          </a:p>
          <a:p>
            <a:pPr marL="184150" marR="5080" indent="-172085">
              <a:lnSpc>
                <a:spcPts val="1430"/>
              </a:lnSpc>
              <a:spcBef>
                <a:spcPts val="45"/>
              </a:spcBef>
              <a:buFont typeface="Arial"/>
              <a:buChar char="•"/>
              <a:tabLst>
                <a:tab pos="184150" algn="l"/>
              </a:tabLst>
            </a:pPr>
            <a:r>
              <a:rPr sz="1100">
                <a:latin typeface="Open Sans" panose="020B0606030504020204" pitchFamily="34" charset="0"/>
                <a:ea typeface="Open Sans" panose="020B0606030504020204" pitchFamily="34" charset="0"/>
                <a:cs typeface="Open Sans" panose="020B0606030504020204" pitchFamily="34" charset="0"/>
              </a:rPr>
              <a:t>Engage</a:t>
            </a:r>
            <a:r>
              <a:rPr sz="1100" spc="-5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community</a:t>
            </a:r>
            <a:r>
              <a:rPr sz="1100" spc="-3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on</a:t>
            </a:r>
            <a:r>
              <a:rPr sz="1100" spc="-5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remaining </a:t>
            </a:r>
            <a:r>
              <a:rPr sz="1100">
                <a:latin typeface="Open Sans" panose="020B0606030504020204" pitchFamily="34" charset="0"/>
                <a:ea typeface="Open Sans" panose="020B0606030504020204" pitchFamily="34" charset="0"/>
                <a:cs typeface="Open Sans" panose="020B0606030504020204" pitchFamily="34" charset="0"/>
              </a:rPr>
              <a:t>unmet</a:t>
            </a:r>
            <a:r>
              <a:rPr sz="1100" spc="-35">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needs</a:t>
            </a:r>
            <a:r>
              <a:rPr sz="1100" spc="-1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(surveys,</a:t>
            </a:r>
            <a:r>
              <a:rPr sz="1100" spc="-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public </a:t>
            </a:r>
            <a:r>
              <a:rPr sz="1100">
                <a:latin typeface="Open Sans" panose="020B0606030504020204" pitchFamily="34" charset="0"/>
                <a:ea typeface="Open Sans" panose="020B0606030504020204" pitchFamily="34" charset="0"/>
                <a:cs typeface="Open Sans" panose="020B0606030504020204" pitchFamily="34" charset="0"/>
              </a:rPr>
              <a:t>input</a:t>
            </a:r>
            <a:r>
              <a:rPr sz="1100" spc="-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events)</a:t>
            </a:r>
            <a:endParaRPr lang="en-US" sz="1100" spc="-10">
              <a:latin typeface="Open Sans" panose="020B0606030504020204" pitchFamily="34" charset="0"/>
              <a:ea typeface="Open Sans" panose="020B0606030504020204" pitchFamily="34" charset="0"/>
              <a:cs typeface="Open Sans" panose="020B0606030504020204" pitchFamily="34" charset="0"/>
            </a:endParaRPr>
          </a:p>
          <a:p>
            <a:pPr marL="184150" marR="22860" indent="-172085">
              <a:lnSpc>
                <a:spcPct val="104299"/>
              </a:lnSpc>
              <a:spcBef>
                <a:spcPts val="40"/>
              </a:spcBef>
              <a:buFont typeface="Arial"/>
              <a:buChar char="•"/>
              <a:tabLst>
                <a:tab pos="184150" algn="l"/>
              </a:tabLst>
            </a:pPr>
            <a:r>
              <a:rPr lang="en-US" sz="1100">
                <a:latin typeface="Open Sans" panose="020B0606030504020204" pitchFamily="34" charset="0"/>
                <a:ea typeface="Open Sans" panose="020B0606030504020204" pitchFamily="34" charset="0"/>
                <a:cs typeface="Open Sans" panose="020B0606030504020204" pitchFamily="34" charset="0"/>
              </a:rPr>
              <a:t>Compare</a:t>
            </a:r>
            <a:r>
              <a:rPr lang="en-US" sz="1100" spc="-60">
                <a:latin typeface="Open Sans" panose="020B0606030504020204" pitchFamily="34" charset="0"/>
                <a:ea typeface="Open Sans" panose="020B0606030504020204" pitchFamily="34" charset="0"/>
                <a:cs typeface="Open Sans" panose="020B0606030504020204" pitchFamily="34" charset="0"/>
              </a:rPr>
              <a:t> </a:t>
            </a:r>
            <a:r>
              <a:rPr lang="en-US" sz="1100">
                <a:latin typeface="Open Sans" panose="020B0606030504020204" pitchFamily="34" charset="0"/>
                <a:ea typeface="Open Sans" panose="020B0606030504020204" pitchFamily="34" charset="0"/>
                <a:cs typeface="Open Sans" panose="020B0606030504020204" pitchFamily="34" charset="0"/>
              </a:rPr>
              <a:t>community</a:t>
            </a:r>
            <a:r>
              <a:rPr lang="en-US" sz="1100" spc="-45">
                <a:latin typeface="Open Sans" panose="020B0606030504020204" pitchFamily="34" charset="0"/>
                <a:ea typeface="Open Sans" panose="020B0606030504020204" pitchFamily="34" charset="0"/>
                <a:cs typeface="Open Sans" panose="020B0606030504020204" pitchFamily="34" charset="0"/>
              </a:rPr>
              <a:t> </a:t>
            </a:r>
            <a:r>
              <a:rPr lang="en-US" sz="1100" spc="-10">
                <a:latin typeface="Open Sans" panose="020B0606030504020204" pitchFamily="34" charset="0"/>
                <a:ea typeface="Open Sans" panose="020B0606030504020204" pitchFamily="34" charset="0"/>
                <a:cs typeface="Open Sans" panose="020B0606030504020204" pitchFamily="34" charset="0"/>
              </a:rPr>
              <a:t>collected </a:t>
            </a:r>
            <a:r>
              <a:rPr lang="en-US" sz="1100">
                <a:latin typeface="Open Sans" panose="020B0606030504020204" pitchFamily="34" charset="0"/>
                <a:ea typeface="Open Sans" panose="020B0606030504020204" pitchFamily="34" charset="0"/>
                <a:cs typeface="Open Sans" panose="020B0606030504020204" pitchFamily="34" charset="0"/>
              </a:rPr>
              <a:t>data</a:t>
            </a:r>
            <a:r>
              <a:rPr lang="en-US" sz="1100" spc="-15">
                <a:latin typeface="Open Sans" panose="020B0606030504020204" pitchFamily="34" charset="0"/>
                <a:ea typeface="Open Sans" panose="020B0606030504020204" pitchFamily="34" charset="0"/>
                <a:cs typeface="Open Sans" panose="020B0606030504020204" pitchFamily="34" charset="0"/>
              </a:rPr>
              <a:t> </a:t>
            </a:r>
            <a:r>
              <a:rPr lang="en-US" sz="1100">
                <a:latin typeface="Open Sans" panose="020B0606030504020204" pitchFamily="34" charset="0"/>
                <a:ea typeface="Open Sans" panose="020B0606030504020204" pitchFamily="34" charset="0"/>
                <a:cs typeface="Open Sans" panose="020B0606030504020204" pitchFamily="34" charset="0"/>
              </a:rPr>
              <a:t>to</a:t>
            </a:r>
            <a:r>
              <a:rPr lang="en-US" sz="1100" spc="10">
                <a:latin typeface="Open Sans" panose="020B0606030504020204" pitchFamily="34" charset="0"/>
                <a:ea typeface="Open Sans" panose="020B0606030504020204" pitchFamily="34" charset="0"/>
                <a:cs typeface="Open Sans" panose="020B0606030504020204" pitchFamily="34" charset="0"/>
              </a:rPr>
              <a:t> </a:t>
            </a:r>
            <a:r>
              <a:rPr lang="en-US" sz="1100" spc="-10">
                <a:latin typeface="Open Sans" panose="020B0606030504020204" pitchFamily="34" charset="0"/>
                <a:ea typeface="Open Sans" panose="020B0606030504020204" pitchFamily="34" charset="0"/>
                <a:cs typeface="Open Sans" panose="020B0606030504020204" pitchFamily="34" charset="0"/>
              </a:rPr>
              <a:t>FEMA</a:t>
            </a:r>
            <a:r>
              <a:rPr lang="en-US" sz="1100" spc="-70">
                <a:latin typeface="Open Sans" panose="020B0606030504020204" pitchFamily="34" charset="0"/>
                <a:ea typeface="Open Sans" panose="020B0606030504020204" pitchFamily="34" charset="0"/>
                <a:cs typeface="Open Sans" panose="020B0606030504020204" pitchFamily="34" charset="0"/>
              </a:rPr>
              <a:t> </a:t>
            </a:r>
            <a:r>
              <a:rPr lang="en-US" sz="1100">
                <a:latin typeface="Open Sans" panose="020B0606030504020204" pitchFamily="34" charset="0"/>
                <a:ea typeface="Open Sans" panose="020B0606030504020204" pitchFamily="34" charset="0"/>
                <a:cs typeface="Open Sans" panose="020B0606030504020204" pitchFamily="34" charset="0"/>
              </a:rPr>
              <a:t>&amp;</a:t>
            </a:r>
            <a:r>
              <a:rPr lang="en-US" sz="1100" spc="-10">
                <a:latin typeface="Open Sans" panose="020B0606030504020204" pitchFamily="34" charset="0"/>
                <a:ea typeface="Open Sans" panose="020B0606030504020204" pitchFamily="34" charset="0"/>
                <a:cs typeface="Open Sans" panose="020B0606030504020204" pitchFamily="34" charset="0"/>
              </a:rPr>
              <a:t> </a:t>
            </a:r>
            <a:r>
              <a:rPr lang="en-US" sz="1100">
                <a:latin typeface="Open Sans" panose="020B0606030504020204" pitchFamily="34" charset="0"/>
                <a:ea typeface="Open Sans" panose="020B0606030504020204" pitchFamily="34" charset="0"/>
                <a:cs typeface="Open Sans" panose="020B0606030504020204" pitchFamily="34" charset="0"/>
              </a:rPr>
              <a:t>SBA </a:t>
            </a:r>
            <a:r>
              <a:rPr lang="en-US" sz="1100" spc="-20">
                <a:latin typeface="Open Sans" panose="020B0606030504020204" pitchFamily="34" charset="0"/>
                <a:ea typeface="Open Sans" panose="020B0606030504020204" pitchFamily="34" charset="0"/>
                <a:cs typeface="Open Sans" panose="020B0606030504020204" pitchFamily="34" charset="0"/>
              </a:rPr>
              <a:t>data</a:t>
            </a:r>
            <a:endParaRPr lang="en-US"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420"/>
              </a:lnSpc>
              <a:buFont typeface="Arial"/>
              <a:buChar char="•"/>
              <a:tabLst>
                <a:tab pos="185420" algn="l"/>
              </a:tabLst>
            </a:pPr>
            <a:r>
              <a:rPr lang="en-US" sz="1100">
                <a:latin typeface="Open Sans" panose="020B0606030504020204" pitchFamily="34" charset="0"/>
                <a:ea typeface="Open Sans" panose="020B0606030504020204" pitchFamily="34" charset="0"/>
                <a:cs typeface="Open Sans" panose="020B0606030504020204" pitchFamily="34" charset="0"/>
              </a:rPr>
              <a:t>Consider</a:t>
            </a:r>
            <a:r>
              <a:rPr lang="en-US" sz="1100" spc="-30">
                <a:latin typeface="Open Sans" panose="020B0606030504020204" pitchFamily="34" charset="0"/>
                <a:ea typeface="Open Sans" panose="020B0606030504020204" pitchFamily="34" charset="0"/>
                <a:cs typeface="Open Sans" panose="020B0606030504020204" pitchFamily="34" charset="0"/>
              </a:rPr>
              <a:t> </a:t>
            </a:r>
            <a:r>
              <a:rPr lang="en-US" sz="1100" spc="-10">
                <a:latin typeface="Open Sans" panose="020B0606030504020204" pitchFamily="34" charset="0"/>
                <a:ea typeface="Open Sans" panose="020B0606030504020204" pitchFamily="34" charset="0"/>
                <a:cs typeface="Open Sans" panose="020B0606030504020204" pitchFamily="34" charset="0"/>
              </a:rPr>
              <a:t>programs</a:t>
            </a:r>
            <a:r>
              <a:rPr lang="en-US" sz="1100" spc="-40">
                <a:latin typeface="Open Sans" panose="020B0606030504020204" pitchFamily="34" charset="0"/>
                <a:ea typeface="Open Sans" panose="020B0606030504020204" pitchFamily="34" charset="0"/>
                <a:cs typeface="Open Sans" panose="020B0606030504020204" pitchFamily="34" charset="0"/>
              </a:rPr>
              <a:t> </a:t>
            </a:r>
            <a:r>
              <a:rPr lang="en-US" sz="1100" spc="-10">
                <a:latin typeface="Open Sans" panose="020B0606030504020204" pitchFamily="34" charset="0"/>
                <a:ea typeface="Open Sans" panose="020B0606030504020204" pitchFamily="34" charset="0"/>
                <a:cs typeface="Open Sans" panose="020B0606030504020204" pitchFamily="34" charset="0"/>
              </a:rPr>
              <a:t>already</a:t>
            </a:r>
            <a:endParaRPr lang="en-US" sz="1100">
              <a:latin typeface="Open Sans" panose="020B0606030504020204" pitchFamily="34" charset="0"/>
              <a:ea typeface="Open Sans" panose="020B0606030504020204" pitchFamily="34" charset="0"/>
              <a:cs typeface="Open Sans" panose="020B0606030504020204" pitchFamily="34" charset="0"/>
            </a:endParaRPr>
          </a:p>
          <a:p>
            <a:pPr marL="184150">
              <a:lnSpc>
                <a:spcPts val="1430"/>
              </a:lnSpc>
            </a:pPr>
            <a:r>
              <a:rPr lang="en-US" sz="1100">
                <a:latin typeface="Open Sans" panose="020B0606030504020204" pitchFamily="34" charset="0"/>
                <a:ea typeface="Open Sans" panose="020B0606030504020204" pitchFamily="34" charset="0"/>
                <a:cs typeface="Open Sans" panose="020B0606030504020204" pitchFamily="34" charset="0"/>
              </a:rPr>
              <a:t>available</a:t>
            </a:r>
            <a:r>
              <a:rPr lang="en-US" sz="1100" spc="-20">
                <a:latin typeface="Open Sans" panose="020B0606030504020204" pitchFamily="34" charset="0"/>
                <a:ea typeface="Open Sans" panose="020B0606030504020204" pitchFamily="34" charset="0"/>
                <a:cs typeface="Open Sans" panose="020B0606030504020204" pitchFamily="34" charset="0"/>
              </a:rPr>
              <a:t> </a:t>
            </a:r>
            <a:r>
              <a:rPr lang="en-US" sz="1100">
                <a:latin typeface="Open Sans" panose="020B0606030504020204" pitchFamily="34" charset="0"/>
                <a:ea typeface="Open Sans" panose="020B0606030504020204" pitchFamily="34" charset="0"/>
                <a:cs typeface="Open Sans" panose="020B0606030504020204" pitchFamily="34" charset="0"/>
              </a:rPr>
              <a:t>through</a:t>
            </a:r>
            <a:r>
              <a:rPr lang="en-US" sz="1100" spc="-25">
                <a:latin typeface="Open Sans" panose="020B0606030504020204" pitchFamily="34" charset="0"/>
                <a:ea typeface="Open Sans" panose="020B0606030504020204" pitchFamily="34" charset="0"/>
                <a:cs typeface="Open Sans" panose="020B0606030504020204" pitchFamily="34" charset="0"/>
              </a:rPr>
              <a:t> </a:t>
            </a:r>
            <a:r>
              <a:rPr lang="en-US" sz="1100">
                <a:latin typeface="Open Sans" panose="020B0606030504020204" pitchFamily="34" charset="0"/>
                <a:ea typeface="Open Sans" panose="020B0606030504020204" pitchFamily="34" charset="0"/>
                <a:cs typeface="Open Sans" panose="020B0606030504020204" pitchFamily="34" charset="0"/>
              </a:rPr>
              <a:t>other</a:t>
            </a:r>
            <a:r>
              <a:rPr lang="en-US" sz="1100" spc="-60">
                <a:latin typeface="Open Sans" panose="020B0606030504020204" pitchFamily="34" charset="0"/>
                <a:ea typeface="Open Sans" panose="020B0606030504020204" pitchFamily="34" charset="0"/>
                <a:cs typeface="Open Sans" panose="020B0606030504020204" pitchFamily="34" charset="0"/>
              </a:rPr>
              <a:t> </a:t>
            </a:r>
            <a:r>
              <a:rPr lang="en-US" sz="1100" spc="-10">
                <a:latin typeface="Open Sans" panose="020B0606030504020204" pitchFamily="34" charset="0"/>
                <a:ea typeface="Open Sans" panose="020B0606030504020204" pitchFamily="34" charset="0"/>
                <a:cs typeface="Open Sans" panose="020B0606030504020204" pitchFamily="34" charset="0"/>
              </a:rPr>
              <a:t>sources</a:t>
            </a:r>
            <a:endParaRPr lang="en-US" sz="1100">
              <a:latin typeface="Open Sans" panose="020B0606030504020204" pitchFamily="34" charset="0"/>
              <a:ea typeface="Open Sans" panose="020B0606030504020204" pitchFamily="34" charset="0"/>
              <a:cs typeface="Open Sans" panose="020B0606030504020204" pitchFamily="34" charset="0"/>
            </a:endParaRPr>
          </a:p>
        </p:txBody>
      </p:sp>
      <p:sp>
        <p:nvSpPr>
          <p:cNvPr id="39" name="object 39"/>
          <p:cNvSpPr txBox="1"/>
          <p:nvPr/>
        </p:nvSpPr>
        <p:spPr>
          <a:xfrm>
            <a:off x="8179054" y="3678173"/>
            <a:ext cx="1835150" cy="1274773"/>
          </a:xfrm>
          <a:prstGeom prst="rect">
            <a:avLst/>
          </a:prstGeom>
        </p:spPr>
        <p:txBody>
          <a:bodyPr vert="horz" wrap="square" lIns="0" tIns="12700" rIns="0" bIns="0" rtlCol="0">
            <a:spAutoFit/>
          </a:bodyPr>
          <a:lstStyle/>
          <a:p>
            <a:pPr marL="12700">
              <a:lnSpc>
                <a:spcPts val="1430"/>
              </a:lnSpc>
              <a:spcBef>
                <a:spcPts val="100"/>
              </a:spcBef>
            </a:pPr>
            <a:r>
              <a:rPr sz="1100" b="1">
                <a:latin typeface="Open Sans" panose="020B0606030504020204" pitchFamily="34" charset="0"/>
                <a:ea typeface="Open Sans" panose="020B0606030504020204" pitchFamily="34" charset="0"/>
                <a:cs typeface="Open Sans" panose="020B0606030504020204" pitchFamily="34" charset="0"/>
              </a:rPr>
              <a:t>Establish</a:t>
            </a:r>
            <a:r>
              <a:rPr sz="1100" b="1" spc="-45">
                <a:latin typeface="Open Sans" panose="020B0606030504020204" pitchFamily="34" charset="0"/>
                <a:ea typeface="Open Sans" panose="020B0606030504020204" pitchFamily="34" charset="0"/>
                <a:cs typeface="Open Sans" panose="020B0606030504020204" pitchFamily="34" charset="0"/>
              </a:rPr>
              <a:t> </a:t>
            </a:r>
            <a:r>
              <a:rPr sz="1100" b="1" spc="-10">
                <a:latin typeface="Open Sans" panose="020B0606030504020204" pitchFamily="34" charset="0"/>
                <a:ea typeface="Open Sans" panose="020B0606030504020204" pitchFamily="34" charset="0"/>
                <a:cs typeface="Open Sans" panose="020B0606030504020204" pitchFamily="34" charset="0"/>
              </a:rPr>
              <a:t>Program</a:t>
            </a:r>
            <a:endParaRPr sz="1100">
              <a:latin typeface="Open Sans" panose="020B0606030504020204" pitchFamily="34" charset="0"/>
              <a:ea typeface="Open Sans" panose="020B0606030504020204" pitchFamily="34" charset="0"/>
              <a:cs typeface="Open Sans" panose="020B0606030504020204" pitchFamily="34" charset="0"/>
            </a:endParaRPr>
          </a:p>
          <a:p>
            <a:pPr marL="12700">
              <a:lnSpc>
                <a:spcPts val="1425"/>
              </a:lnSpc>
            </a:pPr>
            <a:r>
              <a:rPr sz="1100" b="1" spc="-10">
                <a:latin typeface="Open Sans" panose="020B0606030504020204" pitchFamily="34" charset="0"/>
                <a:ea typeface="Open Sans" panose="020B0606030504020204" pitchFamily="34" charset="0"/>
                <a:cs typeface="Open Sans" panose="020B0606030504020204" pitchFamily="34" charset="0"/>
              </a:rPr>
              <a:t>Priorities</a:t>
            </a:r>
            <a:endParaRPr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425"/>
              </a:lnSpc>
              <a:buFont typeface="Arial"/>
              <a:buChar char="•"/>
              <a:tabLst>
                <a:tab pos="185420" algn="l"/>
              </a:tabLst>
            </a:pPr>
            <a:r>
              <a:rPr lang="en-US" sz="1100" spc="-10">
                <a:latin typeface="Open Sans" panose="020B0606030504020204" pitchFamily="34" charset="0"/>
                <a:ea typeface="Open Sans" panose="020B0606030504020204" pitchFamily="34" charset="0"/>
                <a:cs typeface="Open Sans" panose="020B0606030504020204" pitchFamily="34" charset="0"/>
              </a:rPr>
              <a:t>Housing</a:t>
            </a:r>
            <a:endParaRPr lang="en-US"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435"/>
              </a:lnSpc>
              <a:buFont typeface="Arial"/>
              <a:buChar char="•"/>
              <a:tabLst>
                <a:tab pos="185420" algn="l"/>
              </a:tabLst>
            </a:pPr>
            <a:r>
              <a:rPr sz="1100">
                <a:latin typeface="Open Sans" panose="020B0606030504020204" pitchFamily="34" charset="0"/>
                <a:ea typeface="Open Sans" panose="020B0606030504020204" pitchFamily="34" charset="0"/>
                <a:cs typeface="Open Sans" panose="020B0606030504020204" pitchFamily="34" charset="0"/>
              </a:rPr>
              <a:t>Economic</a:t>
            </a:r>
            <a:r>
              <a:rPr sz="1100" spc="-3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revitalization</a:t>
            </a:r>
            <a:endParaRPr lang="en-US" sz="1100" spc="-1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435"/>
              </a:lnSpc>
              <a:buFont typeface="Arial"/>
              <a:buChar char="•"/>
              <a:tabLst>
                <a:tab pos="185420" algn="l"/>
              </a:tabLst>
            </a:pPr>
            <a:r>
              <a:rPr lang="en-US" sz="1100" spc="-10">
                <a:latin typeface="Open Sans" panose="020B0606030504020204" pitchFamily="34" charset="0"/>
                <a:ea typeface="Open Sans" panose="020B0606030504020204" pitchFamily="34" charset="0"/>
                <a:cs typeface="Open Sans" panose="020B0606030504020204" pitchFamily="34" charset="0"/>
              </a:rPr>
              <a:t>Infrastructure</a:t>
            </a:r>
            <a:endParaRPr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435"/>
              </a:lnSpc>
              <a:spcBef>
                <a:spcPts val="60"/>
              </a:spcBef>
              <a:buFont typeface="Arial"/>
              <a:buChar char="•"/>
              <a:tabLst>
                <a:tab pos="185420" algn="l"/>
              </a:tabLst>
            </a:pPr>
            <a:r>
              <a:rPr sz="1100" spc="-10">
                <a:latin typeface="Open Sans" panose="020B0606030504020204" pitchFamily="34" charset="0"/>
                <a:ea typeface="Open Sans" panose="020B0606030504020204" pitchFamily="34" charset="0"/>
                <a:cs typeface="Open Sans" panose="020B0606030504020204" pitchFamily="34" charset="0"/>
              </a:rPr>
              <a:t>Public/social</a:t>
            </a:r>
            <a:r>
              <a:rPr sz="1100" spc="3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services</a:t>
            </a:r>
            <a:endParaRPr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435"/>
              </a:lnSpc>
              <a:buFont typeface="Arial"/>
              <a:buChar char="•"/>
              <a:tabLst>
                <a:tab pos="185420" algn="l"/>
              </a:tabLst>
            </a:pPr>
            <a:r>
              <a:rPr sz="1100" spc="-10">
                <a:latin typeface="Open Sans" panose="020B0606030504020204" pitchFamily="34" charset="0"/>
                <a:ea typeface="Open Sans" panose="020B0606030504020204" pitchFamily="34" charset="0"/>
                <a:cs typeface="Open Sans" panose="020B0606030504020204" pitchFamily="34" charset="0"/>
              </a:rPr>
              <a:t>Planning</a:t>
            </a:r>
            <a:endParaRPr sz="1100">
              <a:latin typeface="Open Sans" panose="020B0606030504020204" pitchFamily="34" charset="0"/>
              <a:ea typeface="Open Sans" panose="020B0606030504020204" pitchFamily="34" charset="0"/>
              <a:cs typeface="Open Sans" panose="020B0606030504020204" pitchFamily="34" charset="0"/>
            </a:endParaRPr>
          </a:p>
        </p:txBody>
      </p:sp>
      <p:sp>
        <p:nvSpPr>
          <p:cNvPr id="40" name="object 40"/>
          <p:cNvSpPr txBox="1"/>
          <p:nvPr/>
        </p:nvSpPr>
        <p:spPr>
          <a:xfrm>
            <a:off x="5277484" y="3678173"/>
            <a:ext cx="1985010" cy="1092607"/>
          </a:xfrm>
          <a:prstGeom prst="rect">
            <a:avLst/>
          </a:prstGeom>
        </p:spPr>
        <p:txBody>
          <a:bodyPr vert="horz" wrap="square" lIns="0" tIns="12700" rIns="0" bIns="0" rtlCol="0">
            <a:spAutoFit/>
          </a:bodyPr>
          <a:lstStyle/>
          <a:p>
            <a:pPr marL="12700">
              <a:lnSpc>
                <a:spcPts val="1430"/>
              </a:lnSpc>
              <a:spcBef>
                <a:spcPts val="100"/>
              </a:spcBef>
            </a:pPr>
            <a:r>
              <a:rPr sz="1100" b="1">
                <a:latin typeface="Open Sans" panose="020B0606030504020204" pitchFamily="34" charset="0"/>
                <a:ea typeface="Open Sans" panose="020B0606030504020204" pitchFamily="34" charset="0"/>
                <a:cs typeface="Open Sans" panose="020B0606030504020204" pitchFamily="34" charset="0"/>
              </a:rPr>
              <a:t>Consult</a:t>
            </a:r>
            <a:r>
              <a:rPr sz="1100" b="1" spc="-20">
                <a:latin typeface="Open Sans" panose="020B0606030504020204" pitchFamily="34" charset="0"/>
                <a:ea typeface="Open Sans" panose="020B0606030504020204" pitchFamily="34" charset="0"/>
                <a:cs typeface="Open Sans" panose="020B0606030504020204" pitchFamily="34" charset="0"/>
              </a:rPr>
              <a:t> </a:t>
            </a:r>
            <a:r>
              <a:rPr sz="1100" b="1">
                <a:latin typeface="Open Sans" panose="020B0606030504020204" pitchFamily="34" charset="0"/>
                <a:ea typeface="Open Sans" panose="020B0606030504020204" pitchFamily="34" charset="0"/>
                <a:cs typeface="Open Sans" panose="020B0606030504020204" pitchFamily="34" charset="0"/>
              </a:rPr>
              <a:t>with</a:t>
            </a:r>
            <a:r>
              <a:rPr sz="1100" b="1" spc="-70">
                <a:latin typeface="Open Sans" panose="020B0606030504020204" pitchFamily="34" charset="0"/>
                <a:ea typeface="Open Sans" panose="020B0606030504020204" pitchFamily="34" charset="0"/>
                <a:cs typeface="Open Sans" panose="020B0606030504020204" pitchFamily="34" charset="0"/>
              </a:rPr>
              <a:t> </a:t>
            </a:r>
            <a:r>
              <a:rPr sz="1100" b="1" spc="-10">
                <a:latin typeface="Open Sans" panose="020B0606030504020204" pitchFamily="34" charset="0"/>
                <a:ea typeface="Open Sans" panose="020B0606030504020204" pitchFamily="34" charset="0"/>
                <a:cs typeface="Open Sans" panose="020B0606030504020204" pitchFamily="34" charset="0"/>
              </a:rPr>
              <a:t>stakeholders:</a:t>
            </a:r>
            <a:endParaRPr sz="1100">
              <a:latin typeface="Open Sans" panose="020B0606030504020204" pitchFamily="34" charset="0"/>
              <a:ea typeface="Open Sans" panose="020B0606030504020204" pitchFamily="34" charset="0"/>
              <a:cs typeface="Open Sans" panose="020B0606030504020204" pitchFamily="34" charset="0"/>
            </a:endParaRPr>
          </a:p>
          <a:p>
            <a:pPr marL="184785" indent="-172085">
              <a:lnSpc>
                <a:spcPts val="1425"/>
              </a:lnSpc>
              <a:buFont typeface="Arial"/>
              <a:buChar char="•"/>
              <a:tabLst>
                <a:tab pos="184785" algn="l"/>
              </a:tabLst>
            </a:pPr>
            <a:r>
              <a:rPr sz="1100">
                <a:latin typeface="Open Sans" panose="020B0606030504020204" pitchFamily="34" charset="0"/>
                <a:ea typeface="Open Sans" panose="020B0606030504020204" pitchFamily="34" charset="0"/>
                <a:cs typeface="Open Sans" panose="020B0606030504020204" pitchFamily="34" charset="0"/>
              </a:rPr>
              <a:t>Local</a:t>
            </a:r>
            <a:r>
              <a:rPr sz="1100" spc="-45">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staff -</a:t>
            </a:r>
            <a:r>
              <a:rPr sz="1100" spc="-2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consider</a:t>
            </a:r>
            <a:endParaRPr sz="1100">
              <a:latin typeface="Open Sans" panose="020B0606030504020204" pitchFamily="34" charset="0"/>
              <a:ea typeface="Open Sans" panose="020B0606030504020204" pitchFamily="34" charset="0"/>
              <a:cs typeface="Open Sans" panose="020B0606030504020204" pitchFamily="34" charset="0"/>
            </a:endParaRPr>
          </a:p>
          <a:p>
            <a:pPr marL="184150">
              <a:lnSpc>
                <a:spcPts val="1430"/>
              </a:lnSpc>
            </a:pPr>
            <a:r>
              <a:rPr sz="1100" spc="-10">
                <a:latin typeface="Open Sans" panose="020B0606030504020204" pitchFamily="34" charset="0"/>
                <a:ea typeface="Open Sans" panose="020B0606030504020204" pitchFamily="34" charset="0"/>
                <a:cs typeface="Open Sans" panose="020B0606030504020204" pitchFamily="34" charset="0"/>
              </a:rPr>
              <a:t>capacity</a:t>
            </a:r>
            <a:endParaRPr sz="1100">
              <a:latin typeface="Open Sans" panose="020B0606030504020204" pitchFamily="34" charset="0"/>
              <a:ea typeface="Open Sans" panose="020B0606030504020204" pitchFamily="34" charset="0"/>
              <a:cs typeface="Open Sans" panose="020B0606030504020204" pitchFamily="34" charset="0"/>
            </a:endParaRPr>
          </a:p>
          <a:p>
            <a:pPr marL="184785" indent="-172085">
              <a:lnSpc>
                <a:spcPts val="1425"/>
              </a:lnSpc>
              <a:buFont typeface="Arial"/>
              <a:buChar char="•"/>
              <a:tabLst>
                <a:tab pos="184785" algn="l"/>
              </a:tabLst>
            </a:pPr>
            <a:r>
              <a:rPr sz="1100">
                <a:latin typeface="Open Sans" panose="020B0606030504020204" pitchFamily="34" charset="0"/>
                <a:ea typeface="Open Sans" panose="020B0606030504020204" pitchFamily="34" charset="0"/>
                <a:cs typeface="Open Sans" panose="020B0606030504020204" pitchFamily="34" charset="0"/>
              </a:rPr>
              <a:t>Elected</a:t>
            </a:r>
            <a:r>
              <a:rPr sz="1100" spc="-6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officials</a:t>
            </a:r>
            <a:endParaRPr sz="1100">
              <a:latin typeface="Open Sans" panose="020B0606030504020204" pitchFamily="34" charset="0"/>
              <a:ea typeface="Open Sans" panose="020B0606030504020204" pitchFamily="34" charset="0"/>
              <a:cs typeface="Open Sans" panose="020B0606030504020204" pitchFamily="34" charset="0"/>
            </a:endParaRPr>
          </a:p>
          <a:p>
            <a:pPr marL="184785" indent="-172085">
              <a:lnSpc>
                <a:spcPts val="1435"/>
              </a:lnSpc>
              <a:buFont typeface="Arial"/>
              <a:buChar char="•"/>
              <a:tabLst>
                <a:tab pos="184785" algn="l"/>
              </a:tabLst>
            </a:pPr>
            <a:r>
              <a:rPr sz="1100" spc="-10">
                <a:latin typeface="Open Sans" panose="020B0606030504020204" pitchFamily="34" charset="0"/>
                <a:ea typeface="Open Sans" panose="020B0606030504020204" pitchFamily="34" charset="0"/>
                <a:cs typeface="Open Sans" panose="020B0606030504020204" pitchFamily="34" charset="0"/>
              </a:rPr>
              <a:t>Stakeholders</a:t>
            </a:r>
            <a:endParaRPr sz="1100">
              <a:latin typeface="Open Sans" panose="020B0606030504020204" pitchFamily="34" charset="0"/>
              <a:ea typeface="Open Sans" panose="020B0606030504020204" pitchFamily="34" charset="0"/>
              <a:cs typeface="Open Sans" panose="020B0606030504020204" pitchFamily="34" charset="0"/>
            </a:endParaRPr>
          </a:p>
          <a:p>
            <a:pPr marL="184150">
              <a:lnSpc>
                <a:spcPct val="100000"/>
              </a:lnSpc>
              <a:spcBef>
                <a:spcPts val="60"/>
              </a:spcBef>
            </a:pPr>
            <a:r>
              <a:rPr sz="1100">
                <a:latin typeface="Open Sans" panose="020B0606030504020204" pitchFamily="34" charset="0"/>
                <a:ea typeface="Open Sans" panose="020B0606030504020204" pitchFamily="34" charset="0"/>
                <a:cs typeface="Open Sans" panose="020B0606030504020204" pitchFamily="34" charset="0"/>
              </a:rPr>
              <a:t>(identified</a:t>
            </a:r>
            <a:r>
              <a:rPr sz="1100" spc="-5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in</a:t>
            </a:r>
            <a:r>
              <a:rPr sz="1100" spc="-5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Step</a:t>
            </a:r>
            <a:r>
              <a:rPr sz="1100" spc="25">
                <a:latin typeface="Open Sans" panose="020B0606030504020204" pitchFamily="34" charset="0"/>
                <a:ea typeface="Open Sans" panose="020B0606030504020204" pitchFamily="34" charset="0"/>
                <a:cs typeface="Open Sans" panose="020B0606030504020204" pitchFamily="34" charset="0"/>
              </a:rPr>
              <a:t> </a:t>
            </a:r>
            <a:r>
              <a:rPr sz="1100" spc="-25">
                <a:latin typeface="Open Sans" panose="020B0606030504020204" pitchFamily="34" charset="0"/>
                <a:ea typeface="Open Sans" panose="020B0606030504020204" pitchFamily="34" charset="0"/>
                <a:cs typeface="Open Sans" panose="020B0606030504020204" pitchFamily="34" charset="0"/>
              </a:rPr>
              <a:t>2)</a:t>
            </a:r>
            <a:endParaRPr sz="1100">
              <a:latin typeface="Open Sans" panose="020B0606030504020204" pitchFamily="34" charset="0"/>
              <a:ea typeface="Open Sans" panose="020B0606030504020204" pitchFamily="34" charset="0"/>
              <a:cs typeface="Open Sans" panose="020B0606030504020204" pitchFamily="34" charset="0"/>
            </a:endParaRPr>
          </a:p>
        </p:txBody>
      </p:sp>
      <p:sp>
        <p:nvSpPr>
          <p:cNvPr id="41" name="object 41"/>
          <p:cNvSpPr txBox="1"/>
          <p:nvPr/>
        </p:nvSpPr>
        <p:spPr>
          <a:xfrm>
            <a:off x="5257165" y="6467538"/>
            <a:ext cx="2090420" cy="900439"/>
          </a:xfrm>
          <a:prstGeom prst="rect">
            <a:avLst/>
          </a:prstGeom>
        </p:spPr>
        <p:txBody>
          <a:bodyPr vert="horz" wrap="square" lIns="0" tIns="12700" rIns="0" bIns="0" rtlCol="0">
            <a:spAutoFit/>
          </a:bodyPr>
          <a:lstStyle/>
          <a:p>
            <a:pPr marL="12700">
              <a:lnSpc>
                <a:spcPts val="1435"/>
              </a:lnSpc>
              <a:spcBef>
                <a:spcPts val="100"/>
              </a:spcBef>
            </a:pPr>
            <a:r>
              <a:rPr sz="1100" b="1">
                <a:latin typeface="Open Sans" panose="020B0606030504020204" pitchFamily="34" charset="0"/>
                <a:ea typeface="Open Sans" panose="020B0606030504020204" pitchFamily="34" charset="0"/>
                <a:cs typeface="Open Sans" panose="020B0606030504020204" pitchFamily="34" charset="0"/>
              </a:rPr>
              <a:t>Draft</a:t>
            </a:r>
            <a:r>
              <a:rPr sz="1100" b="1" spc="-35">
                <a:latin typeface="Open Sans" panose="020B0606030504020204" pitchFamily="34" charset="0"/>
                <a:ea typeface="Open Sans" panose="020B0606030504020204" pitchFamily="34" charset="0"/>
                <a:cs typeface="Open Sans" panose="020B0606030504020204" pitchFamily="34" charset="0"/>
              </a:rPr>
              <a:t> </a:t>
            </a:r>
            <a:r>
              <a:rPr sz="1100" b="1">
                <a:latin typeface="Open Sans" panose="020B0606030504020204" pitchFamily="34" charset="0"/>
                <a:ea typeface="Open Sans" panose="020B0606030504020204" pitchFamily="34" charset="0"/>
                <a:cs typeface="Open Sans" panose="020B0606030504020204" pitchFamily="34" charset="0"/>
              </a:rPr>
              <a:t>Action</a:t>
            </a:r>
            <a:r>
              <a:rPr sz="1100" b="1" spc="-35">
                <a:latin typeface="Open Sans" panose="020B0606030504020204" pitchFamily="34" charset="0"/>
                <a:ea typeface="Open Sans" panose="020B0606030504020204" pitchFamily="34" charset="0"/>
                <a:cs typeface="Open Sans" panose="020B0606030504020204" pitchFamily="34" charset="0"/>
              </a:rPr>
              <a:t> </a:t>
            </a:r>
            <a:r>
              <a:rPr sz="1100" b="1" spc="-20">
                <a:latin typeface="Open Sans" panose="020B0606030504020204" pitchFamily="34" charset="0"/>
                <a:ea typeface="Open Sans" panose="020B0606030504020204" pitchFamily="34" charset="0"/>
                <a:cs typeface="Open Sans" panose="020B0606030504020204" pitchFamily="34" charset="0"/>
              </a:rPr>
              <a:t>Plan</a:t>
            </a:r>
            <a:endParaRPr sz="1100">
              <a:latin typeface="Open Sans" panose="020B0606030504020204" pitchFamily="34" charset="0"/>
              <a:ea typeface="Open Sans" panose="020B0606030504020204" pitchFamily="34" charset="0"/>
              <a:cs typeface="Open Sans" panose="020B0606030504020204" pitchFamily="34" charset="0"/>
            </a:endParaRPr>
          </a:p>
          <a:p>
            <a:pPr marL="184785" indent="-172085">
              <a:lnSpc>
                <a:spcPts val="1425"/>
              </a:lnSpc>
              <a:buFont typeface="Arial"/>
              <a:buChar char="•"/>
              <a:tabLst>
                <a:tab pos="184785" algn="l"/>
              </a:tabLst>
            </a:pPr>
            <a:r>
              <a:rPr sz="1100">
                <a:latin typeface="Open Sans" panose="020B0606030504020204" pitchFamily="34" charset="0"/>
                <a:ea typeface="Open Sans" panose="020B0606030504020204" pitchFamily="34" charset="0"/>
                <a:cs typeface="Open Sans" panose="020B0606030504020204" pitchFamily="34" charset="0"/>
              </a:rPr>
              <a:t>Establish</a:t>
            </a:r>
            <a:r>
              <a:rPr sz="1100" spc="-10">
                <a:latin typeface="Open Sans" panose="020B0606030504020204" pitchFamily="34" charset="0"/>
                <a:ea typeface="Open Sans" panose="020B0606030504020204" pitchFamily="34" charset="0"/>
                <a:cs typeface="Open Sans" panose="020B0606030504020204" pitchFamily="34" charset="0"/>
              </a:rPr>
              <a:t> program</a:t>
            </a:r>
            <a:r>
              <a:rPr sz="1100" spc="-2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budgets</a:t>
            </a:r>
            <a:endParaRPr sz="1100">
              <a:latin typeface="Open Sans" panose="020B0606030504020204" pitchFamily="34" charset="0"/>
              <a:ea typeface="Open Sans" panose="020B0606030504020204" pitchFamily="34" charset="0"/>
              <a:cs typeface="Open Sans" panose="020B0606030504020204" pitchFamily="34" charset="0"/>
            </a:endParaRPr>
          </a:p>
          <a:p>
            <a:pPr marL="184785" indent="-172085">
              <a:lnSpc>
                <a:spcPts val="1425"/>
              </a:lnSpc>
              <a:buFont typeface="Arial"/>
              <a:buChar char="•"/>
              <a:tabLst>
                <a:tab pos="184785" algn="l"/>
              </a:tabLst>
            </a:pPr>
            <a:r>
              <a:rPr sz="1100">
                <a:latin typeface="Open Sans" panose="020B0606030504020204" pitchFamily="34" charset="0"/>
                <a:ea typeface="Open Sans" panose="020B0606030504020204" pitchFamily="34" charset="0"/>
                <a:cs typeface="Open Sans" panose="020B0606030504020204" pitchFamily="34" charset="0"/>
              </a:rPr>
              <a:t>Timelines</a:t>
            </a:r>
            <a:r>
              <a:rPr sz="1100" spc="-4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and</a:t>
            </a:r>
            <a:r>
              <a:rPr sz="1100" spc="-4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milestones</a:t>
            </a:r>
            <a:endParaRPr sz="1100">
              <a:latin typeface="Open Sans" panose="020B0606030504020204" pitchFamily="34" charset="0"/>
              <a:ea typeface="Open Sans" panose="020B0606030504020204" pitchFamily="34" charset="0"/>
              <a:cs typeface="Open Sans" panose="020B0606030504020204" pitchFamily="34" charset="0"/>
            </a:endParaRPr>
          </a:p>
          <a:p>
            <a:pPr marL="184785" indent="-172085">
              <a:lnSpc>
                <a:spcPts val="1425"/>
              </a:lnSpc>
              <a:buFont typeface="Arial"/>
              <a:buChar char="•"/>
              <a:tabLst>
                <a:tab pos="184785" algn="l"/>
              </a:tabLst>
            </a:pPr>
            <a:r>
              <a:rPr sz="1100">
                <a:latin typeface="Open Sans" panose="020B0606030504020204" pitchFamily="34" charset="0"/>
                <a:ea typeface="Open Sans" panose="020B0606030504020204" pitchFamily="34" charset="0"/>
                <a:cs typeface="Open Sans" panose="020B0606030504020204" pitchFamily="34" charset="0"/>
              </a:rPr>
              <a:t>Project</a:t>
            </a:r>
            <a:r>
              <a:rPr sz="1100" spc="-6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formulation</a:t>
            </a:r>
            <a:endParaRPr sz="1100">
              <a:latin typeface="Open Sans" panose="020B0606030504020204" pitchFamily="34" charset="0"/>
              <a:ea typeface="Open Sans" panose="020B0606030504020204" pitchFamily="34" charset="0"/>
              <a:cs typeface="Open Sans" panose="020B0606030504020204" pitchFamily="34" charset="0"/>
            </a:endParaRPr>
          </a:p>
          <a:p>
            <a:pPr marL="184785" indent="-172085">
              <a:lnSpc>
                <a:spcPts val="1435"/>
              </a:lnSpc>
              <a:buFont typeface="Arial"/>
              <a:buChar char="•"/>
              <a:tabLst>
                <a:tab pos="184785" algn="l"/>
              </a:tabLst>
            </a:pPr>
            <a:r>
              <a:rPr sz="1100">
                <a:latin typeface="Open Sans" panose="020B0606030504020204" pitchFamily="34" charset="0"/>
                <a:ea typeface="Open Sans" panose="020B0606030504020204" pitchFamily="34" charset="0"/>
                <a:cs typeface="Open Sans" panose="020B0606030504020204" pitchFamily="34" charset="0"/>
              </a:rPr>
              <a:t>Method</a:t>
            </a:r>
            <a:r>
              <a:rPr sz="1100" spc="-5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of</a:t>
            </a:r>
            <a:r>
              <a:rPr sz="1100" spc="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distribution</a:t>
            </a:r>
            <a:endParaRPr sz="1100">
              <a:latin typeface="Open Sans" panose="020B0606030504020204" pitchFamily="34" charset="0"/>
              <a:ea typeface="Open Sans" panose="020B0606030504020204" pitchFamily="34" charset="0"/>
              <a:cs typeface="Open Sans" panose="020B0606030504020204" pitchFamily="34" charset="0"/>
            </a:endParaRPr>
          </a:p>
        </p:txBody>
      </p:sp>
      <p:sp>
        <p:nvSpPr>
          <p:cNvPr id="42" name="object 42"/>
          <p:cNvSpPr txBox="1"/>
          <p:nvPr/>
        </p:nvSpPr>
        <p:spPr>
          <a:xfrm>
            <a:off x="8663940" y="6467538"/>
            <a:ext cx="3188970" cy="1105431"/>
          </a:xfrm>
          <a:prstGeom prst="rect">
            <a:avLst/>
          </a:prstGeom>
        </p:spPr>
        <p:txBody>
          <a:bodyPr vert="horz" wrap="square" lIns="0" tIns="12700" rIns="0" bIns="0" rtlCol="0">
            <a:spAutoFit/>
          </a:bodyPr>
          <a:lstStyle/>
          <a:p>
            <a:pPr marL="12700">
              <a:lnSpc>
                <a:spcPts val="1435"/>
              </a:lnSpc>
              <a:spcBef>
                <a:spcPts val="100"/>
              </a:spcBef>
            </a:pPr>
            <a:r>
              <a:rPr sz="1100" b="1">
                <a:latin typeface="Open Sans" panose="020B0606030504020204" pitchFamily="34" charset="0"/>
                <a:ea typeface="Open Sans" panose="020B0606030504020204" pitchFamily="34" charset="0"/>
                <a:cs typeface="Open Sans" panose="020B0606030504020204" pitchFamily="34" charset="0"/>
              </a:rPr>
              <a:t>Engage</a:t>
            </a:r>
            <a:r>
              <a:rPr sz="1100" b="1" spc="10">
                <a:latin typeface="Open Sans" panose="020B0606030504020204" pitchFamily="34" charset="0"/>
                <a:ea typeface="Open Sans" panose="020B0606030504020204" pitchFamily="34" charset="0"/>
                <a:cs typeface="Open Sans" panose="020B0606030504020204" pitchFamily="34" charset="0"/>
              </a:rPr>
              <a:t> </a:t>
            </a:r>
            <a:r>
              <a:rPr sz="1100" b="1">
                <a:latin typeface="Open Sans" panose="020B0606030504020204" pitchFamily="34" charset="0"/>
                <a:ea typeface="Open Sans" panose="020B0606030504020204" pitchFamily="34" charset="0"/>
                <a:cs typeface="Open Sans" panose="020B0606030504020204" pitchFamily="34" charset="0"/>
              </a:rPr>
              <a:t>Community</a:t>
            </a:r>
            <a:r>
              <a:rPr sz="1100" b="1" spc="-50">
                <a:latin typeface="Open Sans" panose="020B0606030504020204" pitchFamily="34" charset="0"/>
                <a:ea typeface="Open Sans" panose="020B0606030504020204" pitchFamily="34" charset="0"/>
                <a:cs typeface="Open Sans" panose="020B0606030504020204" pitchFamily="34" charset="0"/>
              </a:rPr>
              <a:t> </a:t>
            </a:r>
            <a:r>
              <a:rPr sz="1100" b="1" spc="-25">
                <a:latin typeface="Open Sans" panose="020B0606030504020204" pitchFamily="34" charset="0"/>
                <a:ea typeface="Open Sans" panose="020B0606030504020204" pitchFamily="34" charset="0"/>
                <a:cs typeface="Open Sans" panose="020B0606030504020204" pitchFamily="34" charset="0"/>
              </a:rPr>
              <a:t>on</a:t>
            </a:r>
            <a:endParaRPr sz="1100">
              <a:latin typeface="Open Sans" panose="020B0606030504020204" pitchFamily="34" charset="0"/>
              <a:ea typeface="Open Sans" panose="020B0606030504020204" pitchFamily="34" charset="0"/>
              <a:cs typeface="Open Sans" panose="020B0606030504020204" pitchFamily="34" charset="0"/>
            </a:endParaRPr>
          </a:p>
          <a:p>
            <a:pPr marL="12700">
              <a:lnSpc>
                <a:spcPts val="1425"/>
              </a:lnSpc>
            </a:pPr>
            <a:r>
              <a:rPr sz="1100" b="1">
                <a:latin typeface="Open Sans" panose="020B0606030504020204" pitchFamily="34" charset="0"/>
                <a:ea typeface="Open Sans" panose="020B0606030504020204" pitchFamily="34" charset="0"/>
                <a:cs typeface="Open Sans" panose="020B0606030504020204" pitchFamily="34" charset="0"/>
              </a:rPr>
              <a:t>Proposed</a:t>
            </a:r>
            <a:r>
              <a:rPr sz="1100" b="1" spc="-30">
                <a:latin typeface="Open Sans" panose="020B0606030504020204" pitchFamily="34" charset="0"/>
                <a:ea typeface="Open Sans" panose="020B0606030504020204" pitchFamily="34" charset="0"/>
                <a:cs typeface="Open Sans" panose="020B0606030504020204" pitchFamily="34" charset="0"/>
              </a:rPr>
              <a:t> </a:t>
            </a:r>
            <a:r>
              <a:rPr sz="1100" b="1" spc="-10">
                <a:latin typeface="Open Sans" panose="020B0606030504020204" pitchFamily="34" charset="0"/>
                <a:ea typeface="Open Sans" panose="020B0606030504020204" pitchFamily="34" charset="0"/>
                <a:cs typeface="Open Sans" panose="020B0606030504020204" pitchFamily="34" charset="0"/>
              </a:rPr>
              <a:t>Programs</a:t>
            </a:r>
            <a:endParaRPr sz="1100">
              <a:latin typeface="Open Sans" panose="020B0606030504020204" pitchFamily="34" charset="0"/>
              <a:ea typeface="Open Sans" panose="020B0606030504020204" pitchFamily="34" charset="0"/>
              <a:cs typeface="Open Sans" panose="020B0606030504020204" pitchFamily="34" charset="0"/>
            </a:endParaRPr>
          </a:p>
          <a:p>
            <a:pPr marL="184150" marR="1243330" indent="-172085">
              <a:lnSpc>
                <a:spcPts val="1430"/>
              </a:lnSpc>
              <a:spcBef>
                <a:spcPts val="50"/>
              </a:spcBef>
              <a:buFont typeface="Arial"/>
              <a:buChar char="•"/>
              <a:tabLst>
                <a:tab pos="184150" algn="l"/>
              </a:tabLst>
            </a:pPr>
            <a:r>
              <a:rPr sz="1100">
                <a:latin typeface="Open Sans" panose="020B0606030504020204" pitchFamily="34" charset="0"/>
                <a:ea typeface="Open Sans" panose="020B0606030504020204" pitchFamily="34" charset="0"/>
                <a:cs typeface="Open Sans" panose="020B0606030504020204" pitchFamily="34" charset="0"/>
              </a:rPr>
              <a:t>Post</a:t>
            </a:r>
            <a:r>
              <a:rPr sz="1100" spc="-5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draft</a:t>
            </a:r>
            <a:r>
              <a:rPr sz="1100" spc="-2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action</a:t>
            </a:r>
            <a:r>
              <a:rPr sz="1100" spc="-5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plan</a:t>
            </a:r>
            <a:r>
              <a:rPr sz="1100" spc="35">
                <a:latin typeface="Open Sans" panose="020B0606030504020204" pitchFamily="34" charset="0"/>
                <a:ea typeface="Open Sans" panose="020B0606030504020204" pitchFamily="34" charset="0"/>
                <a:cs typeface="Open Sans" panose="020B0606030504020204" pitchFamily="34" charset="0"/>
              </a:rPr>
              <a:t> </a:t>
            </a:r>
            <a:r>
              <a:rPr sz="1100" spc="-25">
                <a:latin typeface="Open Sans" panose="020B0606030504020204" pitchFamily="34" charset="0"/>
                <a:ea typeface="Open Sans" panose="020B0606030504020204" pitchFamily="34" charset="0"/>
                <a:cs typeface="Open Sans" panose="020B0606030504020204" pitchFamily="34" charset="0"/>
              </a:rPr>
              <a:t>for </a:t>
            </a:r>
            <a:r>
              <a:rPr sz="1100">
                <a:latin typeface="Open Sans" panose="020B0606030504020204" pitchFamily="34" charset="0"/>
                <a:ea typeface="Open Sans" panose="020B0606030504020204" pitchFamily="34" charset="0"/>
                <a:cs typeface="Open Sans" panose="020B0606030504020204" pitchFamily="34" charset="0"/>
              </a:rPr>
              <a:t>public</a:t>
            </a:r>
            <a:r>
              <a:rPr sz="1100" spc="-2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access</a:t>
            </a:r>
            <a:endParaRPr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ts val="1380"/>
              </a:lnSpc>
              <a:buFont typeface="Arial"/>
              <a:buChar char="•"/>
              <a:tabLst>
                <a:tab pos="185420" algn="l"/>
              </a:tabLst>
            </a:pPr>
            <a:r>
              <a:rPr sz="1100">
                <a:latin typeface="Open Sans" panose="020B0606030504020204" pitchFamily="34" charset="0"/>
                <a:ea typeface="Open Sans" panose="020B0606030504020204" pitchFamily="34" charset="0"/>
                <a:cs typeface="Open Sans" panose="020B0606030504020204" pitchFamily="34" charset="0"/>
              </a:rPr>
              <a:t>Respond</a:t>
            </a:r>
            <a:r>
              <a:rPr sz="1100" spc="3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to</a:t>
            </a:r>
            <a:r>
              <a:rPr sz="1100" spc="-65">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all</a:t>
            </a:r>
            <a:r>
              <a:rPr sz="1100" spc="-7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feedback</a:t>
            </a:r>
            <a:endParaRPr sz="1100">
              <a:latin typeface="Open Sans" panose="020B0606030504020204" pitchFamily="34" charset="0"/>
              <a:ea typeface="Open Sans" panose="020B0606030504020204" pitchFamily="34" charset="0"/>
              <a:cs typeface="Open Sans" panose="020B0606030504020204" pitchFamily="34" charset="0"/>
            </a:endParaRPr>
          </a:p>
          <a:p>
            <a:pPr marL="185420" indent="-172720">
              <a:lnSpc>
                <a:spcPct val="100000"/>
              </a:lnSpc>
              <a:spcBef>
                <a:spcPts val="60"/>
              </a:spcBef>
              <a:buFont typeface="Arial"/>
              <a:buChar char="•"/>
              <a:tabLst>
                <a:tab pos="185420" algn="l"/>
              </a:tabLst>
            </a:pPr>
            <a:r>
              <a:rPr sz="1100">
                <a:latin typeface="Open Sans" panose="020B0606030504020204" pitchFamily="34" charset="0"/>
                <a:ea typeface="Open Sans" panose="020B0606030504020204" pitchFamily="34" charset="0"/>
                <a:cs typeface="Open Sans" panose="020B0606030504020204" pitchFamily="34" charset="0"/>
              </a:rPr>
              <a:t>Incorporate</a:t>
            </a:r>
            <a:r>
              <a:rPr sz="1100" spc="-8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feedback </a:t>
            </a:r>
            <a:r>
              <a:rPr sz="1100" spc="-10">
                <a:latin typeface="Open Sans" panose="020B0606030504020204" pitchFamily="34" charset="0"/>
                <a:ea typeface="Open Sans" panose="020B0606030504020204" pitchFamily="34" charset="0"/>
                <a:cs typeface="Open Sans" panose="020B0606030504020204" pitchFamily="34" charset="0"/>
              </a:rPr>
              <a:t>into</a:t>
            </a:r>
            <a:r>
              <a:rPr sz="1100" spc="-70">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final</a:t>
            </a:r>
            <a:r>
              <a:rPr sz="1100" spc="-25">
                <a:latin typeface="Open Sans" panose="020B0606030504020204" pitchFamily="34" charset="0"/>
                <a:ea typeface="Open Sans" panose="020B0606030504020204" pitchFamily="34" charset="0"/>
                <a:cs typeface="Open Sans" panose="020B0606030504020204" pitchFamily="34" charset="0"/>
              </a:rPr>
              <a:t> </a:t>
            </a:r>
            <a:r>
              <a:rPr sz="1100">
                <a:latin typeface="Open Sans" panose="020B0606030504020204" pitchFamily="34" charset="0"/>
                <a:ea typeface="Open Sans" panose="020B0606030504020204" pitchFamily="34" charset="0"/>
                <a:cs typeface="Open Sans" panose="020B0606030504020204" pitchFamily="34" charset="0"/>
              </a:rPr>
              <a:t>action</a:t>
            </a:r>
            <a:r>
              <a:rPr sz="1100" spc="5">
                <a:latin typeface="Open Sans" panose="020B0606030504020204" pitchFamily="34" charset="0"/>
                <a:ea typeface="Open Sans" panose="020B0606030504020204" pitchFamily="34" charset="0"/>
                <a:cs typeface="Open Sans" panose="020B0606030504020204" pitchFamily="34" charset="0"/>
              </a:rPr>
              <a:t> </a:t>
            </a:r>
            <a:r>
              <a:rPr sz="1100" spc="-20">
                <a:latin typeface="Open Sans" panose="020B0606030504020204" pitchFamily="34" charset="0"/>
                <a:ea typeface="Open Sans" panose="020B0606030504020204" pitchFamily="34" charset="0"/>
                <a:cs typeface="Open Sans" panose="020B0606030504020204" pitchFamily="34" charset="0"/>
              </a:rPr>
              <a:t>plan</a:t>
            </a:r>
            <a:endParaRPr sz="1100">
              <a:latin typeface="Open Sans" panose="020B0606030504020204" pitchFamily="34" charset="0"/>
              <a:ea typeface="Open Sans" panose="020B0606030504020204" pitchFamily="34" charset="0"/>
              <a:cs typeface="Open Sans" panose="020B0606030504020204" pitchFamily="34" charset="0"/>
            </a:endParaRPr>
          </a:p>
        </p:txBody>
      </p:sp>
      <p:sp>
        <p:nvSpPr>
          <p:cNvPr id="43" name="object 43"/>
          <p:cNvSpPr txBox="1"/>
          <p:nvPr/>
        </p:nvSpPr>
        <p:spPr>
          <a:xfrm>
            <a:off x="11852910" y="5354737"/>
            <a:ext cx="1643380" cy="1781385"/>
          </a:xfrm>
          <a:prstGeom prst="rect">
            <a:avLst/>
          </a:prstGeom>
        </p:spPr>
        <p:txBody>
          <a:bodyPr vert="horz" wrap="square" lIns="0" tIns="158115" rIns="0" bIns="0" rtlCol="0">
            <a:spAutoFit/>
          </a:bodyPr>
          <a:lstStyle/>
          <a:p>
            <a:pPr marR="41910" algn="ctr">
              <a:lnSpc>
                <a:spcPct val="100000"/>
              </a:lnSpc>
              <a:spcBef>
                <a:spcPts val="1245"/>
              </a:spcBef>
            </a:pPr>
            <a:r>
              <a:rPr sz="4000" b="0" spc="-75" baseline="-9259">
                <a:solidFill>
                  <a:schemeClr val="bg1"/>
                </a:solidFill>
                <a:latin typeface="Open Sans" panose="020B0606030504020204" pitchFamily="34" charset="0"/>
                <a:ea typeface="Open Sans" panose="020B0606030504020204" pitchFamily="34" charset="0"/>
                <a:cs typeface="Open Sans" panose="020B0606030504020204" pitchFamily="34" charset="0"/>
              </a:rPr>
              <a:t>9</a:t>
            </a:r>
            <a:endParaRPr sz="4000" baseline="-9259">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7465" marR="30480" indent="3175" algn="ctr">
              <a:lnSpc>
                <a:spcPct val="100800"/>
              </a:lnSpc>
              <a:spcBef>
                <a:spcPts val="844"/>
              </a:spcBef>
            </a:pPr>
            <a:r>
              <a:rPr sz="1800" b="1">
                <a:solidFill>
                  <a:schemeClr val="bg1"/>
                </a:solidFill>
                <a:latin typeface="Open Sans" panose="020B0606030504020204" pitchFamily="34" charset="0"/>
                <a:ea typeface="Open Sans" panose="020B0606030504020204" pitchFamily="34" charset="0"/>
                <a:cs typeface="Open Sans" panose="020B0606030504020204" pitchFamily="34" charset="0"/>
              </a:rPr>
              <a:t>Finalize</a:t>
            </a:r>
            <a:r>
              <a:rPr sz="1800" b="1" spc="-6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800" b="1" spc="-25">
                <a:solidFill>
                  <a:schemeClr val="bg1"/>
                </a:solidFill>
                <a:latin typeface="Open Sans" panose="020B0606030504020204" pitchFamily="34" charset="0"/>
                <a:ea typeface="Open Sans" panose="020B0606030504020204" pitchFamily="34" charset="0"/>
                <a:cs typeface="Open Sans" panose="020B0606030504020204" pitchFamily="34" charset="0"/>
              </a:rPr>
              <a:t>and </a:t>
            </a:r>
            <a:r>
              <a:rPr sz="1800" b="1">
                <a:solidFill>
                  <a:schemeClr val="bg1"/>
                </a:solidFill>
                <a:latin typeface="Open Sans" panose="020B0606030504020204" pitchFamily="34" charset="0"/>
                <a:ea typeface="Open Sans" panose="020B0606030504020204" pitchFamily="34" charset="0"/>
                <a:cs typeface="Open Sans" panose="020B0606030504020204" pitchFamily="34" charset="0"/>
              </a:rPr>
              <a:t>submit</a:t>
            </a:r>
            <a:r>
              <a:rPr sz="1800" b="1" spc="-2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800" b="1" spc="-10">
                <a:solidFill>
                  <a:schemeClr val="bg1"/>
                </a:solidFill>
                <a:latin typeface="Open Sans" panose="020B0606030504020204" pitchFamily="34" charset="0"/>
                <a:ea typeface="Open Sans" panose="020B0606030504020204" pitchFamily="34" charset="0"/>
                <a:cs typeface="Open Sans" panose="020B0606030504020204" pitchFamily="34" charset="0"/>
              </a:rPr>
              <a:t>Action </a:t>
            </a:r>
            <a:r>
              <a:rPr sz="1800" b="1">
                <a:solidFill>
                  <a:schemeClr val="bg1"/>
                </a:solidFill>
                <a:latin typeface="Open Sans" panose="020B0606030504020204" pitchFamily="34" charset="0"/>
                <a:ea typeface="Open Sans" panose="020B0606030504020204" pitchFamily="34" charset="0"/>
                <a:cs typeface="Open Sans" panose="020B0606030504020204" pitchFamily="34" charset="0"/>
              </a:rPr>
              <a:t>Plan</a:t>
            </a:r>
            <a:r>
              <a:rPr sz="1800" b="1" spc="-3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800" b="1">
                <a:solidFill>
                  <a:schemeClr val="bg1"/>
                </a:solidFill>
                <a:latin typeface="Open Sans" panose="020B0606030504020204" pitchFamily="34" charset="0"/>
                <a:ea typeface="Open Sans" panose="020B0606030504020204" pitchFamily="34" charset="0"/>
                <a:cs typeface="Open Sans" panose="020B0606030504020204" pitchFamily="34" charset="0"/>
              </a:rPr>
              <a:t>to</a:t>
            </a:r>
            <a:r>
              <a:rPr sz="1800" b="1" spc="-35">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sz="1800" b="1" spc="-25">
                <a:solidFill>
                  <a:schemeClr val="bg1"/>
                </a:solidFill>
                <a:latin typeface="Open Sans" panose="020B0606030504020204" pitchFamily="34" charset="0"/>
                <a:ea typeface="Open Sans" panose="020B0606030504020204" pitchFamily="34" charset="0"/>
                <a:cs typeface="Open Sans" panose="020B0606030504020204" pitchFamily="34" charset="0"/>
              </a:rPr>
              <a:t>HUD</a:t>
            </a:r>
            <a:endParaRPr sz="1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4" name="object 44"/>
          <p:cNvGrpSpPr/>
          <p:nvPr/>
        </p:nvGrpSpPr>
        <p:grpSpPr>
          <a:xfrm>
            <a:off x="10607838" y="1675844"/>
            <a:ext cx="67310" cy="67310"/>
            <a:chOff x="10607838" y="1675844"/>
            <a:chExt cx="67310" cy="67310"/>
          </a:xfrm>
        </p:grpSpPr>
        <p:sp>
          <p:nvSpPr>
            <p:cNvPr id="45" name="object 45"/>
            <p:cNvSpPr/>
            <p:nvPr/>
          </p:nvSpPr>
          <p:spPr>
            <a:xfrm>
              <a:off x="10617124" y="1685130"/>
              <a:ext cx="48260" cy="48260"/>
            </a:xfrm>
            <a:custGeom>
              <a:avLst/>
              <a:gdLst/>
              <a:ahLst/>
              <a:cxnLst/>
              <a:rect l="l" t="t" r="r" b="b"/>
              <a:pathLst>
                <a:path w="48259" h="48260">
                  <a:moveTo>
                    <a:pt x="48135" y="0"/>
                  </a:moveTo>
                  <a:lnTo>
                    <a:pt x="0" y="0"/>
                  </a:lnTo>
                  <a:lnTo>
                    <a:pt x="0" y="48137"/>
                  </a:lnTo>
                  <a:lnTo>
                    <a:pt x="48135" y="48137"/>
                  </a:lnTo>
                  <a:lnTo>
                    <a:pt x="48135" y="0"/>
                  </a:lnTo>
                  <a:close/>
                </a:path>
              </a:pathLst>
            </a:custGeom>
            <a:solidFill>
              <a:srgbClr val="FFFFF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6" name="object 46"/>
            <p:cNvSpPr/>
            <p:nvPr/>
          </p:nvSpPr>
          <p:spPr>
            <a:xfrm>
              <a:off x="10617124" y="1685130"/>
              <a:ext cx="48260" cy="48260"/>
            </a:xfrm>
            <a:custGeom>
              <a:avLst/>
              <a:gdLst/>
              <a:ahLst/>
              <a:cxnLst/>
              <a:rect l="l" t="t" r="r" b="b"/>
              <a:pathLst>
                <a:path w="48259" h="48260">
                  <a:moveTo>
                    <a:pt x="0" y="48137"/>
                  </a:moveTo>
                  <a:lnTo>
                    <a:pt x="48135" y="48137"/>
                  </a:lnTo>
                  <a:lnTo>
                    <a:pt x="48135" y="0"/>
                  </a:lnTo>
                  <a:lnTo>
                    <a:pt x="0" y="0"/>
                  </a:lnTo>
                  <a:lnTo>
                    <a:pt x="0" y="48137"/>
                  </a:lnTo>
                  <a:close/>
                </a:path>
              </a:pathLst>
            </a:custGeom>
            <a:ln w="18571">
              <a:solidFill>
                <a:srgbClr val="221F1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7" name="object 47"/>
          <p:cNvGrpSpPr/>
          <p:nvPr/>
        </p:nvGrpSpPr>
        <p:grpSpPr>
          <a:xfrm>
            <a:off x="10607838" y="1790687"/>
            <a:ext cx="67310" cy="67310"/>
            <a:chOff x="10607838" y="1790687"/>
            <a:chExt cx="67310" cy="67310"/>
          </a:xfrm>
        </p:grpSpPr>
        <p:sp>
          <p:nvSpPr>
            <p:cNvPr id="48" name="object 48"/>
            <p:cNvSpPr/>
            <p:nvPr/>
          </p:nvSpPr>
          <p:spPr>
            <a:xfrm>
              <a:off x="10617124" y="1799972"/>
              <a:ext cx="48260" cy="48260"/>
            </a:xfrm>
            <a:custGeom>
              <a:avLst/>
              <a:gdLst/>
              <a:ahLst/>
              <a:cxnLst/>
              <a:rect l="l" t="t" r="r" b="b"/>
              <a:pathLst>
                <a:path w="48259" h="48260">
                  <a:moveTo>
                    <a:pt x="48135" y="0"/>
                  </a:moveTo>
                  <a:lnTo>
                    <a:pt x="0" y="0"/>
                  </a:lnTo>
                  <a:lnTo>
                    <a:pt x="0" y="48137"/>
                  </a:lnTo>
                  <a:lnTo>
                    <a:pt x="48135" y="48137"/>
                  </a:lnTo>
                  <a:lnTo>
                    <a:pt x="48135" y="0"/>
                  </a:lnTo>
                  <a:close/>
                </a:path>
              </a:pathLst>
            </a:custGeom>
            <a:solidFill>
              <a:srgbClr val="FFFFF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9" name="object 49"/>
            <p:cNvSpPr/>
            <p:nvPr/>
          </p:nvSpPr>
          <p:spPr>
            <a:xfrm>
              <a:off x="10617124" y="1799972"/>
              <a:ext cx="48260" cy="48260"/>
            </a:xfrm>
            <a:custGeom>
              <a:avLst/>
              <a:gdLst/>
              <a:ahLst/>
              <a:cxnLst/>
              <a:rect l="l" t="t" r="r" b="b"/>
              <a:pathLst>
                <a:path w="48259" h="48260">
                  <a:moveTo>
                    <a:pt x="0" y="48137"/>
                  </a:moveTo>
                  <a:lnTo>
                    <a:pt x="48135" y="48137"/>
                  </a:lnTo>
                  <a:lnTo>
                    <a:pt x="48135" y="0"/>
                  </a:lnTo>
                  <a:lnTo>
                    <a:pt x="0" y="0"/>
                  </a:lnTo>
                  <a:lnTo>
                    <a:pt x="0" y="48137"/>
                  </a:lnTo>
                  <a:close/>
                </a:path>
              </a:pathLst>
            </a:custGeom>
            <a:ln w="18571">
              <a:solidFill>
                <a:srgbClr val="221F1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0" name="object 50"/>
          <p:cNvGrpSpPr/>
          <p:nvPr/>
        </p:nvGrpSpPr>
        <p:grpSpPr>
          <a:xfrm>
            <a:off x="10607839" y="1904650"/>
            <a:ext cx="67310" cy="67310"/>
            <a:chOff x="10607839" y="1904650"/>
            <a:chExt cx="67310" cy="67310"/>
          </a:xfrm>
        </p:grpSpPr>
        <p:sp>
          <p:nvSpPr>
            <p:cNvPr id="51" name="object 51"/>
            <p:cNvSpPr/>
            <p:nvPr/>
          </p:nvSpPr>
          <p:spPr>
            <a:xfrm>
              <a:off x="10617124" y="1913936"/>
              <a:ext cx="48260" cy="48260"/>
            </a:xfrm>
            <a:custGeom>
              <a:avLst/>
              <a:gdLst/>
              <a:ahLst/>
              <a:cxnLst/>
              <a:rect l="l" t="t" r="r" b="b"/>
              <a:pathLst>
                <a:path w="48259" h="48260">
                  <a:moveTo>
                    <a:pt x="48135" y="0"/>
                  </a:moveTo>
                  <a:lnTo>
                    <a:pt x="0" y="0"/>
                  </a:lnTo>
                  <a:lnTo>
                    <a:pt x="0" y="48137"/>
                  </a:lnTo>
                  <a:lnTo>
                    <a:pt x="48135" y="48137"/>
                  </a:lnTo>
                  <a:lnTo>
                    <a:pt x="48135" y="0"/>
                  </a:lnTo>
                  <a:close/>
                </a:path>
              </a:pathLst>
            </a:custGeom>
            <a:solidFill>
              <a:srgbClr val="FFFFF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2" name="object 52"/>
            <p:cNvSpPr/>
            <p:nvPr/>
          </p:nvSpPr>
          <p:spPr>
            <a:xfrm>
              <a:off x="10617124" y="1913936"/>
              <a:ext cx="48260" cy="48260"/>
            </a:xfrm>
            <a:custGeom>
              <a:avLst/>
              <a:gdLst/>
              <a:ahLst/>
              <a:cxnLst/>
              <a:rect l="l" t="t" r="r" b="b"/>
              <a:pathLst>
                <a:path w="48259" h="48260">
                  <a:moveTo>
                    <a:pt x="0" y="48137"/>
                  </a:moveTo>
                  <a:lnTo>
                    <a:pt x="48135" y="48137"/>
                  </a:lnTo>
                  <a:lnTo>
                    <a:pt x="48135" y="0"/>
                  </a:lnTo>
                  <a:lnTo>
                    <a:pt x="0" y="0"/>
                  </a:lnTo>
                  <a:lnTo>
                    <a:pt x="0" y="48137"/>
                  </a:lnTo>
                  <a:close/>
                </a:path>
              </a:pathLst>
            </a:custGeom>
            <a:ln w="18571">
              <a:solidFill>
                <a:srgbClr val="221F1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3" name="object 53"/>
          <p:cNvGrpSpPr/>
          <p:nvPr/>
        </p:nvGrpSpPr>
        <p:grpSpPr>
          <a:xfrm>
            <a:off x="10607839" y="2019645"/>
            <a:ext cx="67310" cy="67310"/>
            <a:chOff x="10607839" y="2019645"/>
            <a:chExt cx="67310" cy="67310"/>
          </a:xfrm>
        </p:grpSpPr>
        <p:sp>
          <p:nvSpPr>
            <p:cNvPr id="54" name="object 54"/>
            <p:cNvSpPr/>
            <p:nvPr/>
          </p:nvSpPr>
          <p:spPr>
            <a:xfrm>
              <a:off x="10617124" y="2028931"/>
              <a:ext cx="48260" cy="48260"/>
            </a:xfrm>
            <a:custGeom>
              <a:avLst/>
              <a:gdLst/>
              <a:ahLst/>
              <a:cxnLst/>
              <a:rect l="l" t="t" r="r" b="b"/>
              <a:pathLst>
                <a:path w="48259" h="48260">
                  <a:moveTo>
                    <a:pt x="48135" y="0"/>
                  </a:moveTo>
                  <a:lnTo>
                    <a:pt x="0" y="0"/>
                  </a:lnTo>
                  <a:lnTo>
                    <a:pt x="0" y="48137"/>
                  </a:lnTo>
                  <a:lnTo>
                    <a:pt x="48135" y="48137"/>
                  </a:lnTo>
                  <a:lnTo>
                    <a:pt x="48135" y="0"/>
                  </a:lnTo>
                  <a:close/>
                </a:path>
              </a:pathLst>
            </a:custGeom>
            <a:solidFill>
              <a:srgbClr val="FFFFF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5" name="object 55"/>
            <p:cNvSpPr/>
            <p:nvPr/>
          </p:nvSpPr>
          <p:spPr>
            <a:xfrm>
              <a:off x="10617124" y="2028931"/>
              <a:ext cx="48260" cy="48260"/>
            </a:xfrm>
            <a:custGeom>
              <a:avLst/>
              <a:gdLst/>
              <a:ahLst/>
              <a:cxnLst/>
              <a:rect l="l" t="t" r="r" b="b"/>
              <a:pathLst>
                <a:path w="48259" h="48260">
                  <a:moveTo>
                    <a:pt x="0" y="48137"/>
                  </a:moveTo>
                  <a:lnTo>
                    <a:pt x="48135" y="48137"/>
                  </a:lnTo>
                  <a:lnTo>
                    <a:pt x="48135" y="0"/>
                  </a:lnTo>
                  <a:lnTo>
                    <a:pt x="0" y="0"/>
                  </a:lnTo>
                  <a:lnTo>
                    <a:pt x="0" y="48137"/>
                  </a:lnTo>
                  <a:close/>
                </a:path>
              </a:pathLst>
            </a:custGeom>
            <a:ln w="18571">
              <a:solidFill>
                <a:srgbClr val="221F1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103" name="object 103"/>
          <p:cNvSpPr/>
          <p:nvPr/>
        </p:nvSpPr>
        <p:spPr>
          <a:xfrm>
            <a:off x="4783216" y="6298246"/>
            <a:ext cx="45719" cy="195262"/>
          </a:xfrm>
          <a:custGeom>
            <a:avLst/>
            <a:gdLst/>
            <a:ahLst/>
            <a:cxnLst/>
            <a:rect l="l" t="t" r="r" b="b"/>
            <a:pathLst>
              <a:path h="493395">
                <a:moveTo>
                  <a:pt x="0" y="0"/>
                </a:moveTo>
                <a:lnTo>
                  <a:pt x="0" y="493268"/>
                </a:lnTo>
              </a:path>
            </a:pathLst>
          </a:custGeom>
          <a:ln w="6350">
            <a:solidFill>
              <a:srgbClr val="00000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10" name="object 110"/>
          <p:cNvSpPr/>
          <p:nvPr/>
        </p:nvSpPr>
        <p:spPr>
          <a:xfrm>
            <a:off x="10435197" y="3298008"/>
            <a:ext cx="0" cy="493395"/>
          </a:xfrm>
          <a:custGeom>
            <a:avLst/>
            <a:gdLst/>
            <a:ahLst/>
            <a:cxnLst/>
            <a:rect l="l" t="t" r="r" b="b"/>
            <a:pathLst>
              <a:path h="493395">
                <a:moveTo>
                  <a:pt x="0" y="0"/>
                </a:moveTo>
                <a:lnTo>
                  <a:pt x="0" y="493268"/>
                </a:lnTo>
              </a:path>
            </a:pathLst>
          </a:custGeom>
          <a:ln w="6350">
            <a:solidFill>
              <a:srgbClr val="00000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57" name="object 57"/>
          <p:cNvPicPr/>
          <p:nvPr/>
        </p:nvPicPr>
        <p:blipFill>
          <a:blip r:embed="rId3" cstate="print"/>
          <a:stretch>
            <a:fillRect/>
          </a:stretch>
        </p:blipFill>
        <p:spPr>
          <a:xfrm>
            <a:off x="6353954" y="1066104"/>
            <a:ext cx="230378" cy="220853"/>
          </a:xfrm>
          <a:prstGeom prst="rect">
            <a:avLst/>
          </a:prstGeom>
        </p:spPr>
      </p:pic>
      <p:sp>
        <p:nvSpPr>
          <p:cNvPr id="59" name="object 59"/>
          <p:cNvSpPr/>
          <p:nvPr/>
        </p:nvSpPr>
        <p:spPr>
          <a:xfrm>
            <a:off x="6112955" y="1534664"/>
            <a:ext cx="676275" cy="676275"/>
          </a:xfrm>
          <a:custGeom>
            <a:avLst/>
            <a:gdLst/>
            <a:ahLst/>
            <a:cxnLst/>
            <a:rect l="l" t="t" r="r" b="b"/>
            <a:pathLst>
              <a:path w="676275" h="676275">
                <a:moveTo>
                  <a:pt x="338200" y="0"/>
                </a:moveTo>
                <a:lnTo>
                  <a:pt x="292302" y="3086"/>
                </a:lnTo>
                <a:lnTo>
                  <a:pt x="248282" y="12077"/>
                </a:lnTo>
                <a:lnTo>
                  <a:pt x="206543" y="26570"/>
                </a:lnTo>
                <a:lnTo>
                  <a:pt x="167489" y="46162"/>
                </a:lnTo>
                <a:lnTo>
                  <a:pt x="131522" y="70448"/>
                </a:lnTo>
                <a:lnTo>
                  <a:pt x="99044" y="99028"/>
                </a:lnTo>
                <a:lnTo>
                  <a:pt x="70458" y="131496"/>
                </a:lnTo>
                <a:lnTo>
                  <a:pt x="46166" y="167451"/>
                </a:lnTo>
                <a:lnTo>
                  <a:pt x="26572" y="206490"/>
                </a:lnTo>
                <a:lnTo>
                  <a:pt x="12078" y="248208"/>
                </a:lnTo>
                <a:lnTo>
                  <a:pt x="3086" y="292204"/>
                </a:lnTo>
                <a:lnTo>
                  <a:pt x="0" y="338074"/>
                </a:lnTo>
                <a:lnTo>
                  <a:pt x="3086" y="383972"/>
                </a:lnTo>
                <a:lnTo>
                  <a:pt x="12078" y="427992"/>
                </a:lnTo>
                <a:lnTo>
                  <a:pt x="26572" y="469731"/>
                </a:lnTo>
                <a:lnTo>
                  <a:pt x="46166" y="508785"/>
                </a:lnTo>
                <a:lnTo>
                  <a:pt x="70458" y="544752"/>
                </a:lnTo>
                <a:lnTo>
                  <a:pt x="99044" y="577230"/>
                </a:lnTo>
                <a:lnTo>
                  <a:pt x="131522" y="605816"/>
                </a:lnTo>
                <a:lnTo>
                  <a:pt x="167489" y="630108"/>
                </a:lnTo>
                <a:lnTo>
                  <a:pt x="206543" y="649702"/>
                </a:lnTo>
                <a:lnTo>
                  <a:pt x="248282" y="664196"/>
                </a:lnTo>
                <a:lnTo>
                  <a:pt x="292302" y="673188"/>
                </a:lnTo>
                <a:lnTo>
                  <a:pt x="338200" y="676275"/>
                </a:lnTo>
                <a:lnTo>
                  <a:pt x="384070" y="673188"/>
                </a:lnTo>
                <a:lnTo>
                  <a:pt x="428066" y="664196"/>
                </a:lnTo>
                <a:lnTo>
                  <a:pt x="469784" y="649702"/>
                </a:lnTo>
                <a:lnTo>
                  <a:pt x="508823" y="630108"/>
                </a:lnTo>
                <a:lnTo>
                  <a:pt x="544778" y="605816"/>
                </a:lnTo>
                <a:lnTo>
                  <a:pt x="577246" y="577230"/>
                </a:lnTo>
                <a:lnTo>
                  <a:pt x="605826" y="544752"/>
                </a:lnTo>
                <a:lnTo>
                  <a:pt x="630112" y="508785"/>
                </a:lnTo>
                <a:lnTo>
                  <a:pt x="649704" y="469731"/>
                </a:lnTo>
                <a:lnTo>
                  <a:pt x="664197" y="427992"/>
                </a:lnTo>
                <a:lnTo>
                  <a:pt x="673188" y="383972"/>
                </a:lnTo>
                <a:lnTo>
                  <a:pt x="676275" y="338074"/>
                </a:lnTo>
                <a:lnTo>
                  <a:pt x="673188" y="292204"/>
                </a:lnTo>
                <a:lnTo>
                  <a:pt x="664197" y="248208"/>
                </a:lnTo>
                <a:lnTo>
                  <a:pt x="649704" y="206490"/>
                </a:lnTo>
                <a:lnTo>
                  <a:pt x="630112" y="167451"/>
                </a:lnTo>
                <a:lnTo>
                  <a:pt x="605826" y="131496"/>
                </a:lnTo>
                <a:lnTo>
                  <a:pt x="577246" y="99028"/>
                </a:lnTo>
                <a:lnTo>
                  <a:pt x="544778" y="70448"/>
                </a:lnTo>
                <a:lnTo>
                  <a:pt x="508823" y="46162"/>
                </a:lnTo>
                <a:lnTo>
                  <a:pt x="469784" y="26570"/>
                </a:lnTo>
                <a:lnTo>
                  <a:pt x="428066" y="12077"/>
                </a:lnTo>
                <a:lnTo>
                  <a:pt x="384070" y="3086"/>
                </a:lnTo>
                <a:lnTo>
                  <a:pt x="338200" y="0"/>
                </a:lnTo>
                <a:close/>
              </a:path>
            </a:pathLst>
          </a:custGeom>
          <a:solidFill>
            <a:srgbClr val="343399">
              <a:alpha val="85098"/>
            </a:srgbClr>
          </a:solidFill>
        </p:spPr>
        <p:txBody>
          <a:bodyPr wrap="square" lIns="0" tIns="0" rIns="0" bIns="0" rtlCol="0"/>
          <a:lstStyle/>
          <a:p>
            <a:endParaRPr>
              <a:solidFill>
                <a:srgbClr val="FF82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object 60"/>
          <p:cNvSpPr/>
          <p:nvPr/>
        </p:nvSpPr>
        <p:spPr>
          <a:xfrm>
            <a:off x="6236546" y="1665106"/>
            <a:ext cx="270510" cy="270510"/>
          </a:xfrm>
          <a:custGeom>
            <a:avLst/>
            <a:gdLst/>
            <a:ahLst/>
            <a:cxnLst/>
            <a:rect l="l" t="t" r="r" b="b"/>
            <a:pathLst>
              <a:path w="270509" h="270510">
                <a:moveTo>
                  <a:pt x="135202" y="0"/>
                </a:moveTo>
                <a:lnTo>
                  <a:pt x="92470" y="6892"/>
                </a:lnTo>
                <a:lnTo>
                  <a:pt x="55355" y="26084"/>
                </a:lnTo>
                <a:lnTo>
                  <a:pt x="26087" y="55350"/>
                </a:lnTo>
                <a:lnTo>
                  <a:pt x="6893" y="92463"/>
                </a:lnTo>
                <a:lnTo>
                  <a:pt x="0" y="135195"/>
                </a:lnTo>
                <a:lnTo>
                  <a:pt x="6893" y="177922"/>
                </a:lnTo>
                <a:lnTo>
                  <a:pt x="26087" y="215033"/>
                </a:lnTo>
                <a:lnTo>
                  <a:pt x="55356" y="244299"/>
                </a:lnTo>
                <a:lnTo>
                  <a:pt x="92470" y="263493"/>
                </a:lnTo>
                <a:lnTo>
                  <a:pt x="135203" y="270386"/>
                </a:lnTo>
                <a:lnTo>
                  <a:pt x="177931" y="263493"/>
                </a:lnTo>
                <a:lnTo>
                  <a:pt x="192121" y="256155"/>
                </a:lnTo>
                <a:lnTo>
                  <a:pt x="135202" y="256155"/>
                </a:lnTo>
                <a:lnTo>
                  <a:pt x="88157" y="246635"/>
                </a:lnTo>
                <a:lnTo>
                  <a:pt x="49700" y="220689"/>
                </a:lnTo>
                <a:lnTo>
                  <a:pt x="23752" y="182235"/>
                </a:lnTo>
                <a:lnTo>
                  <a:pt x="14231" y="135195"/>
                </a:lnTo>
                <a:lnTo>
                  <a:pt x="23752" y="88147"/>
                </a:lnTo>
                <a:lnTo>
                  <a:pt x="49700" y="49693"/>
                </a:lnTo>
                <a:lnTo>
                  <a:pt x="88156" y="23749"/>
                </a:lnTo>
                <a:lnTo>
                  <a:pt x="135202" y="14231"/>
                </a:lnTo>
                <a:lnTo>
                  <a:pt x="192123" y="14231"/>
                </a:lnTo>
                <a:lnTo>
                  <a:pt x="177931" y="6892"/>
                </a:lnTo>
                <a:lnTo>
                  <a:pt x="135202" y="0"/>
                </a:lnTo>
                <a:close/>
              </a:path>
              <a:path w="270509" h="270510">
                <a:moveTo>
                  <a:pt x="192123" y="14231"/>
                </a:moveTo>
                <a:lnTo>
                  <a:pt x="135202" y="14231"/>
                </a:lnTo>
                <a:lnTo>
                  <a:pt x="182249" y="23749"/>
                </a:lnTo>
                <a:lnTo>
                  <a:pt x="220708" y="49693"/>
                </a:lnTo>
                <a:lnTo>
                  <a:pt x="246659" y="88147"/>
                </a:lnTo>
                <a:lnTo>
                  <a:pt x="256180" y="135195"/>
                </a:lnTo>
                <a:lnTo>
                  <a:pt x="246659" y="182236"/>
                </a:lnTo>
                <a:lnTo>
                  <a:pt x="220708" y="220689"/>
                </a:lnTo>
                <a:lnTo>
                  <a:pt x="182249" y="246635"/>
                </a:lnTo>
                <a:lnTo>
                  <a:pt x="135202" y="256155"/>
                </a:lnTo>
                <a:lnTo>
                  <a:pt x="192121" y="256155"/>
                </a:lnTo>
                <a:lnTo>
                  <a:pt x="215047" y="244299"/>
                </a:lnTo>
                <a:lnTo>
                  <a:pt x="244319" y="215033"/>
                </a:lnTo>
                <a:lnTo>
                  <a:pt x="263517" y="177922"/>
                </a:lnTo>
                <a:lnTo>
                  <a:pt x="270412" y="135195"/>
                </a:lnTo>
                <a:lnTo>
                  <a:pt x="263517" y="92463"/>
                </a:lnTo>
                <a:lnTo>
                  <a:pt x="244318" y="55351"/>
                </a:lnTo>
                <a:lnTo>
                  <a:pt x="215046" y="26085"/>
                </a:lnTo>
                <a:lnTo>
                  <a:pt x="192123" y="14231"/>
                </a:lnTo>
                <a:close/>
              </a:path>
            </a:pathLst>
          </a:custGeom>
          <a:solidFill>
            <a:schemeClr val="bg1"/>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62" name="object 62"/>
          <p:cNvSpPr/>
          <p:nvPr/>
        </p:nvSpPr>
        <p:spPr>
          <a:xfrm>
            <a:off x="6208082" y="1636644"/>
            <a:ext cx="455930" cy="455930"/>
          </a:xfrm>
          <a:custGeom>
            <a:avLst/>
            <a:gdLst/>
            <a:ahLst/>
            <a:cxnLst/>
            <a:rect l="l" t="t" r="r" b="b"/>
            <a:pathLst>
              <a:path w="455929" h="455930">
                <a:moveTo>
                  <a:pt x="283434" y="293476"/>
                </a:moveTo>
                <a:lnTo>
                  <a:pt x="263297" y="293476"/>
                </a:lnTo>
                <a:lnTo>
                  <a:pt x="306372" y="336542"/>
                </a:lnTo>
                <a:lnTo>
                  <a:pt x="306231" y="341550"/>
                </a:lnTo>
                <a:lnTo>
                  <a:pt x="394681" y="444966"/>
                </a:lnTo>
                <a:lnTo>
                  <a:pt x="419848" y="455390"/>
                </a:lnTo>
                <a:lnTo>
                  <a:pt x="426645" y="454740"/>
                </a:lnTo>
                <a:lnTo>
                  <a:pt x="433238" y="452787"/>
                </a:lnTo>
                <a:lnTo>
                  <a:pt x="439421" y="449529"/>
                </a:lnTo>
                <a:lnTo>
                  <a:pt x="444991" y="444966"/>
                </a:lnTo>
                <a:lnTo>
                  <a:pt x="447520" y="441159"/>
                </a:lnTo>
                <a:lnTo>
                  <a:pt x="414131" y="441159"/>
                </a:lnTo>
                <a:lnTo>
                  <a:pt x="408814" y="438953"/>
                </a:lnTo>
                <a:lnTo>
                  <a:pt x="326463" y="356643"/>
                </a:lnTo>
                <a:lnTo>
                  <a:pt x="321780" y="349585"/>
                </a:lnTo>
                <a:lnTo>
                  <a:pt x="320219" y="341550"/>
                </a:lnTo>
                <a:lnTo>
                  <a:pt x="321780" y="333515"/>
                </a:lnTo>
                <a:lnTo>
                  <a:pt x="326463" y="326457"/>
                </a:lnTo>
                <a:lnTo>
                  <a:pt x="330476" y="322436"/>
                </a:lnTo>
                <a:lnTo>
                  <a:pt x="331706" y="321919"/>
                </a:lnTo>
                <a:lnTo>
                  <a:pt x="311875" y="321919"/>
                </a:lnTo>
                <a:lnTo>
                  <a:pt x="283434" y="293476"/>
                </a:lnTo>
                <a:close/>
              </a:path>
              <a:path w="455929" h="455930">
                <a:moveTo>
                  <a:pt x="370539" y="320212"/>
                </a:moveTo>
                <a:lnTo>
                  <a:pt x="347265" y="320212"/>
                </a:lnTo>
                <a:lnTo>
                  <a:pt x="352626" y="322436"/>
                </a:lnTo>
                <a:lnTo>
                  <a:pt x="434934" y="404728"/>
                </a:lnTo>
                <a:lnTo>
                  <a:pt x="439617" y="411786"/>
                </a:lnTo>
                <a:lnTo>
                  <a:pt x="441178" y="419821"/>
                </a:lnTo>
                <a:lnTo>
                  <a:pt x="439617" y="427857"/>
                </a:lnTo>
                <a:lnTo>
                  <a:pt x="434934" y="434915"/>
                </a:lnTo>
                <a:lnTo>
                  <a:pt x="430901" y="438953"/>
                </a:lnTo>
                <a:lnTo>
                  <a:pt x="425541" y="441159"/>
                </a:lnTo>
                <a:lnTo>
                  <a:pt x="447520" y="441159"/>
                </a:lnTo>
                <a:lnTo>
                  <a:pt x="452810" y="433198"/>
                </a:lnTo>
                <a:lnTo>
                  <a:pt x="455414" y="419821"/>
                </a:lnTo>
                <a:lnTo>
                  <a:pt x="452810" y="406427"/>
                </a:lnTo>
                <a:lnTo>
                  <a:pt x="444991" y="394659"/>
                </a:lnTo>
                <a:lnTo>
                  <a:pt x="370539" y="320212"/>
                </a:lnTo>
                <a:close/>
              </a:path>
              <a:path w="455929" h="455930">
                <a:moveTo>
                  <a:pt x="163666" y="0"/>
                </a:moveTo>
                <a:lnTo>
                  <a:pt x="120157" y="5845"/>
                </a:lnTo>
                <a:lnTo>
                  <a:pt x="81060" y="22342"/>
                </a:lnTo>
                <a:lnTo>
                  <a:pt x="47936" y="47931"/>
                </a:lnTo>
                <a:lnTo>
                  <a:pt x="22345" y="81053"/>
                </a:lnTo>
                <a:lnTo>
                  <a:pt x="5846" y="120148"/>
                </a:lnTo>
                <a:lnTo>
                  <a:pt x="0" y="163657"/>
                </a:lnTo>
                <a:lnTo>
                  <a:pt x="5846" y="207161"/>
                </a:lnTo>
                <a:lnTo>
                  <a:pt x="22345" y="246254"/>
                </a:lnTo>
                <a:lnTo>
                  <a:pt x="47936" y="279376"/>
                </a:lnTo>
                <a:lnTo>
                  <a:pt x="81061" y="304966"/>
                </a:lnTo>
                <a:lnTo>
                  <a:pt x="120158" y="321464"/>
                </a:lnTo>
                <a:lnTo>
                  <a:pt x="163667" y="327310"/>
                </a:lnTo>
                <a:lnTo>
                  <a:pt x="191176" y="325008"/>
                </a:lnTo>
                <a:lnTo>
                  <a:pt x="217202" y="318351"/>
                </a:lnTo>
                <a:lnTo>
                  <a:pt x="229018" y="313150"/>
                </a:lnTo>
                <a:lnTo>
                  <a:pt x="164107" y="313150"/>
                </a:lnTo>
                <a:lnTo>
                  <a:pt x="116483" y="305449"/>
                </a:lnTo>
                <a:lnTo>
                  <a:pt x="75632" y="284297"/>
                </a:lnTo>
                <a:lnTo>
                  <a:pt x="43101" y="251848"/>
                </a:lnTo>
                <a:lnTo>
                  <a:pt x="21862" y="210836"/>
                </a:lnTo>
                <a:lnTo>
                  <a:pt x="14231" y="163657"/>
                </a:lnTo>
                <a:lnTo>
                  <a:pt x="21862" y="116476"/>
                </a:lnTo>
                <a:lnTo>
                  <a:pt x="43101" y="75463"/>
                </a:lnTo>
                <a:lnTo>
                  <a:pt x="75467" y="43098"/>
                </a:lnTo>
                <a:lnTo>
                  <a:pt x="116483" y="21861"/>
                </a:lnTo>
                <a:lnTo>
                  <a:pt x="163666" y="14231"/>
                </a:lnTo>
                <a:lnTo>
                  <a:pt x="227045" y="14231"/>
                </a:lnTo>
                <a:lnTo>
                  <a:pt x="207172" y="5845"/>
                </a:lnTo>
                <a:lnTo>
                  <a:pt x="163666" y="0"/>
                </a:lnTo>
                <a:close/>
              </a:path>
              <a:path w="455929" h="455930">
                <a:moveTo>
                  <a:pt x="304436" y="274228"/>
                </a:moveTo>
                <a:lnTo>
                  <a:pt x="284313" y="274228"/>
                </a:lnTo>
                <a:lnTo>
                  <a:pt x="321932" y="311851"/>
                </a:lnTo>
                <a:lnTo>
                  <a:pt x="319987" y="313151"/>
                </a:lnTo>
                <a:lnTo>
                  <a:pt x="318137" y="314661"/>
                </a:lnTo>
                <a:lnTo>
                  <a:pt x="314674" y="318096"/>
                </a:lnTo>
                <a:lnTo>
                  <a:pt x="313180" y="319946"/>
                </a:lnTo>
                <a:lnTo>
                  <a:pt x="311888" y="321919"/>
                </a:lnTo>
                <a:lnTo>
                  <a:pt x="331706" y="321919"/>
                </a:lnTo>
                <a:lnTo>
                  <a:pt x="335856" y="320212"/>
                </a:lnTo>
                <a:lnTo>
                  <a:pt x="370539" y="320212"/>
                </a:lnTo>
                <a:lnTo>
                  <a:pt x="336568" y="306355"/>
                </a:lnTo>
                <a:lnTo>
                  <a:pt x="304436" y="274228"/>
                </a:lnTo>
                <a:close/>
              </a:path>
              <a:path w="455929" h="455930">
                <a:moveTo>
                  <a:pt x="227045" y="14231"/>
                </a:moveTo>
                <a:lnTo>
                  <a:pt x="163666" y="14231"/>
                </a:lnTo>
                <a:lnTo>
                  <a:pt x="210854" y="21861"/>
                </a:lnTo>
                <a:lnTo>
                  <a:pt x="251871" y="43098"/>
                </a:lnTo>
                <a:lnTo>
                  <a:pt x="284239" y="75463"/>
                </a:lnTo>
                <a:lnTo>
                  <a:pt x="305478" y="116476"/>
                </a:lnTo>
                <a:lnTo>
                  <a:pt x="313108" y="163658"/>
                </a:lnTo>
                <a:lnTo>
                  <a:pt x="305478" y="210836"/>
                </a:lnTo>
                <a:lnTo>
                  <a:pt x="284239" y="251848"/>
                </a:lnTo>
                <a:lnTo>
                  <a:pt x="254989" y="281095"/>
                </a:lnTo>
                <a:lnTo>
                  <a:pt x="210854" y="305449"/>
                </a:lnTo>
                <a:lnTo>
                  <a:pt x="163227" y="313150"/>
                </a:lnTo>
                <a:lnTo>
                  <a:pt x="229018" y="313150"/>
                </a:lnTo>
                <a:lnTo>
                  <a:pt x="241368" y="307715"/>
                </a:lnTo>
                <a:lnTo>
                  <a:pt x="263297" y="293476"/>
                </a:lnTo>
                <a:lnTo>
                  <a:pt x="283434" y="293476"/>
                </a:lnTo>
                <a:lnTo>
                  <a:pt x="274256" y="284297"/>
                </a:lnTo>
                <a:lnTo>
                  <a:pt x="277742" y="281095"/>
                </a:lnTo>
                <a:lnTo>
                  <a:pt x="281087" y="277732"/>
                </a:lnTo>
                <a:lnTo>
                  <a:pt x="284313" y="274228"/>
                </a:lnTo>
                <a:lnTo>
                  <a:pt x="304436" y="274228"/>
                </a:lnTo>
                <a:lnTo>
                  <a:pt x="293492" y="263287"/>
                </a:lnTo>
                <a:lnTo>
                  <a:pt x="307727" y="241354"/>
                </a:lnTo>
                <a:lnTo>
                  <a:pt x="318368" y="217188"/>
                </a:lnTo>
                <a:lnTo>
                  <a:pt x="325034" y="191165"/>
                </a:lnTo>
                <a:lnTo>
                  <a:pt x="327340" y="163658"/>
                </a:lnTo>
                <a:lnTo>
                  <a:pt x="321493" y="120149"/>
                </a:lnTo>
                <a:lnTo>
                  <a:pt x="304991" y="81054"/>
                </a:lnTo>
                <a:lnTo>
                  <a:pt x="279396" y="47932"/>
                </a:lnTo>
                <a:lnTo>
                  <a:pt x="246269" y="22342"/>
                </a:lnTo>
                <a:lnTo>
                  <a:pt x="227045" y="14231"/>
                </a:lnTo>
                <a:close/>
              </a:path>
              <a:path w="455929" h="455930">
                <a:moveTo>
                  <a:pt x="341572" y="305964"/>
                </a:moveTo>
                <a:lnTo>
                  <a:pt x="339888" y="305964"/>
                </a:lnTo>
                <a:lnTo>
                  <a:pt x="338228" y="306123"/>
                </a:lnTo>
                <a:lnTo>
                  <a:pt x="336568" y="306355"/>
                </a:lnTo>
                <a:lnTo>
                  <a:pt x="345660" y="306355"/>
                </a:lnTo>
                <a:lnTo>
                  <a:pt x="341572" y="305964"/>
                </a:lnTo>
                <a:close/>
              </a:path>
            </a:pathLst>
          </a:custGeom>
          <a:solidFill>
            <a:schemeClr val="bg1"/>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63" name="object 63"/>
          <p:cNvPicPr/>
          <p:nvPr/>
        </p:nvPicPr>
        <p:blipFill>
          <a:blip r:embed="rId4" cstate="print"/>
          <a:stretch>
            <a:fillRect/>
          </a:stretch>
        </p:blipFill>
        <p:spPr>
          <a:xfrm>
            <a:off x="10457975" y="1076934"/>
            <a:ext cx="220853" cy="220853"/>
          </a:xfrm>
          <a:prstGeom prst="rect">
            <a:avLst/>
          </a:prstGeom>
        </p:spPr>
      </p:pic>
      <p:sp>
        <p:nvSpPr>
          <p:cNvPr id="64" name="object 64"/>
          <p:cNvSpPr/>
          <p:nvPr/>
        </p:nvSpPr>
        <p:spPr>
          <a:xfrm>
            <a:off x="10564893" y="1307017"/>
            <a:ext cx="0" cy="493395"/>
          </a:xfrm>
          <a:custGeom>
            <a:avLst/>
            <a:gdLst/>
            <a:ahLst/>
            <a:cxnLst/>
            <a:rect l="l" t="t" r="r" b="b"/>
            <a:pathLst>
              <a:path h="493394">
                <a:moveTo>
                  <a:pt x="0" y="0"/>
                </a:moveTo>
                <a:lnTo>
                  <a:pt x="0" y="493395"/>
                </a:lnTo>
              </a:path>
            </a:pathLst>
          </a:custGeom>
          <a:ln w="6350">
            <a:solidFill>
              <a:srgbClr val="00000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65" name="object 65"/>
          <p:cNvSpPr/>
          <p:nvPr/>
        </p:nvSpPr>
        <p:spPr>
          <a:xfrm>
            <a:off x="10235617" y="1562458"/>
            <a:ext cx="676275" cy="666750"/>
          </a:xfrm>
          <a:custGeom>
            <a:avLst/>
            <a:gdLst/>
            <a:ahLst/>
            <a:cxnLst/>
            <a:rect l="l" t="t" r="r" b="b"/>
            <a:pathLst>
              <a:path w="676275" h="666750">
                <a:moveTo>
                  <a:pt x="338200" y="0"/>
                </a:moveTo>
                <a:lnTo>
                  <a:pt x="288216" y="3613"/>
                </a:lnTo>
                <a:lnTo>
                  <a:pt x="240511" y="14112"/>
                </a:lnTo>
                <a:lnTo>
                  <a:pt x="195609" y="30979"/>
                </a:lnTo>
                <a:lnTo>
                  <a:pt x="154032" y="53700"/>
                </a:lnTo>
                <a:lnTo>
                  <a:pt x="116302" y="81760"/>
                </a:lnTo>
                <a:lnTo>
                  <a:pt x="82943" y="114643"/>
                </a:lnTo>
                <a:lnTo>
                  <a:pt x="54477" y="151834"/>
                </a:lnTo>
                <a:lnTo>
                  <a:pt x="31427" y="192818"/>
                </a:lnTo>
                <a:lnTo>
                  <a:pt x="14316" y="237080"/>
                </a:lnTo>
                <a:lnTo>
                  <a:pt x="3666" y="284104"/>
                </a:lnTo>
                <a:lnTo>
                  <a:pt x="0" y="333375"/>
                </a:lnTo>
                <a:lnTo>
                  <a:pt x="3666" y="382645"/>
                </a:lnTo>
                <a:lnTo>
                  <a:pt x="14316" y="429669"/>
                </a:lnTo>
                <a:lnTo>
                  <a:pt x="31427" y="473931"/>
                </a:lnTo>
                <a:lnTo>
                  <a:pt x="54477" y="514915"/>
                </a:lnTo>
                <a:lnTo>
                  <a:pt x="82943" y="552106"/>
                </a:lnTo>
                <a:lnTo>
                  <a:pt x="116302" y="584989"/>
                </a:lnTo>
                <a:lnTo>
                  <a:pt x="154032" y="613049"/>
                </a:lnTo>
                <a:lnTo>
                  <a:pt x="195609" y="635770"/>
                </a:lnTo>
                <a:lnTo>
                  <a:pt x="240511" y="652637"/>
                </a:lnTo>
                <a:lnTo>
                  <a:pt x="288216" y="663136"/>
                </a:lnTo>
                <a:lnTo>
                  <a:pt x="338200" y="666750"/>
                </a:lnTo>
                <a:lnTo>
                  <a:pt x="388153" y="663136"/>
                </a:lnTo>
                <a:lnTo>
                  <a:pt x="435832" y="652637"/>
                </a:lnTo>
                <a:lnTo>
                  <a:pt x="480714" y="635770"/>
                </a:lnTo>
                <a:lnTo>
                  <a:pt x="522275" y="613049"/>
                </a:lnTo>
                <a:lnTo>
                  <a:pt x="559992" y="584989"/>
                </a:lnTo>
                <a:lnTo>
                  <a:pt x="593343" y="552106"/>
                </a:lnTo>
                <a:lnTo>
                  <a:pt x="621803" y="514915"/>
                </a:lnTo>
                <a:lnTo>
                  <a:pt x="644849" y="473931"/>
                </a:lnTo>
                <a:lnTo>
                  <a:pt x="661959" y="429669"/>
                </a:lnTo>
                <a:lnTo>
                  <a:pt x="672608" y="382645"/>
                </a:lnTo>
                <a:lnTo>
                  <a:pt x="676275" y="333375"/>
                </a:lnTo>
                <a:lnTo>
                  <a:pt x="672608" y="284104"/>
                </a:lnTo>
                <a:lnTo>
                  <a:pt x="661959" y="237080"/>
                </a:lnTo>
                <a:lnTo>
                  <a:pt x="644849" y="192818"/>
                </a:lnTo>
                <a:lnTo>
                  <a:pt x="621803" y="151834"/>
                </a:lnTo>
                <a:lnTo>
                  <a:pt x="593343" y="114643"/>
                </a:lnTo>
                <a:lnTo>
                  <a:pt x="559992" y="81760"/>
                </a:lnTo>
                <a:lnTo>
                  <a:pt x="522275" y="53700"/>
                </a:lnTo>
                <a:lnTo>
                  <a:pt x="480714" y="30979"/>
                </a:lnTo>
                <a:lnTo>
                  <a:pt x="435832" y="14112"/>
                </a:lnTo>
                <a:lnTo>
                  <a:pt x="388153" y="3613"/>
                </a:lnTo>
                <a:lnTo>
                  <a:pt x="338200" y="0"/>
                </a:lnTo>
                <a:close/>
              </a:path>
            </a:pathLst>
          </a:custGeom>
          <a:solidFill>
            <a:srgbClr val="0A78C2"/>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74" name="object 74"/>
          <p:cNvPicPr/>
          <p:nvPr/>
        </p:nvPicPr>
        <p:blipFill>
          <a:blip r:embed="rId5" cstate="print"/>
          <a:stretch>
            <a:fillRect/>
          </a:stretch>
        </p:blipFill>
        <p:spPr>
          <a:xfrm>
            <a:off x="4677553" y="3316030"/>
            <a:ext cx="220852" cy="220852"/>
          </a:xfrm>
          <a:prstGeom prst="rect">
            <a:avLst/>
          </a:prstGeom>
        </p:spPr>
      </p:pic>
      <p:sp>
        <p:nvSpPr>
          <p:cNvPr id="75" name="object 75"/>
          <p:cNvSpPr/>
          <p:nvPr/>
        </p:nvSpPr>
        <p:spPr>
          <a:xfrm>
            <a:off x="4792742" y="3535995"/>
            <a:ext cx="0" cy="493395"/>
          </a:xfrm>
          <a:custGeom>
            <a:avLst/>
            <a:gdLst/>
            <a:ahLst/>
            <a:cxnLst/>
            <a:rect l="l" t="t" r="r" b="b"/>
            <a:pathLst>
              <a:path h="493395">
                <a:moveTo>
                  <a:pt x="0" y="0"/>
                </a:moveTo>
                <a:lnTo>
                  <a:pt x="0" y="493268"/>
                </a:lnTo>
              </a:path>
            </a:pathLst>
          </a:custGeom>
          <a:ln w="6350">
            <a:solidFill>
              <a:srgbClr val="00000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6" name="object 76"/>
          <p:cNvSpPr/>
          <p:nvPr/>
        </p:nvSpPr>
        <p:spPr>
          <a:xfrm>
            <a:off x="4455985" y="3798364"/>
            <a:ext cx="676275" cy="676275"/>
          </a:xfrm>
          <a:custGeom>
            <a:avLst/>
            <a:gdLst/>
            <a:ahLst/>
            <a:cxnLst/>
            <a:rect l="l" t="t" r="r" b="b"/>
            <a:pathLst>
              <a:path w="676275" h="676275">
                <a:moveTo>
                  <a:pt x="338200" y="0"/>
                </a:moveTo>
                <a:lnTo>
                  <a:pt x="292302" y="3086"/>
                </a:lnTo>
                <a:lnTo>
                  <a:pt x="248282" y="12077"/>
                </a:lnTo>
                <a:lnTo>
                  <a:pt x="206543" y="26570"/>
                </a:lnTo>
                <a:lnTo>
                  <a:pt x="167489" y="46162"/>
                </a:lnTo>
                <a:lnTo>
                  <a:pt x="131522" y="70448"/>
                </a:lnTo>
                <a:lnTo>
                  <a:pt x="99044" y="99028"/>
                </a:lnTo>
                <a:lnTo>
                  <a:pt x="70458" y="131496"/>
                </a:lnTo>
                <a:lnTo>
                  <a:pt x="46166" y="167451"/>
                </a:lnTo>
                <a:lnTo>
                  <a:pt x="26572" y="206490"/>
                </a:lnTo>
                <a:lnTo>
                  <a:pt x="12078" y="248208"/>
                </a:lnTo>
                <a:lnTo>
                  <a:pt x="3086" y="292204"/>
                </a:lnTo>
                <a:lnTo>
                  <a:pt x="0" y="338074"/>
                </a:lnTo>
                <a:lnTo>
                  <a:pt x="3086" y="383972"/>
                </a:lnTo>
                <a:lnTo>
                  <a:pt x="12078" y="427992"/>
                </a:lnTo>
                <a:lnTo>
                  <a:pt x="26572" y="469731"/>
                </a:lnTo>
                <a:lnTo>
                  <a:pt x="46166" y="508785"/>
                </a:lnTo>
                <a:lnTo>
                  <a:pt x="70458" y="544752"/>
                </a:lnTo>
                <a:lnTo>
                  <a:pt x="99044" y="577230"/>
                </a:lnTo>
                <a:lnTo>
                  <a:pt x="131522" y="605816"/>
                </a:lnTo>
                <a:lnTo>
                  <a:pt x="167489" y="630108"/>
                </a:lnTo>
                <a:lnTo>
                  <a:pt x="206543" y="649702"/>
                </a:lnTo>
                <a:lnTo>
                  <a:pt x="248282" y="664196"/>
                </a:lnTo>
                <a:lnTo>
                  <a:pt x="292302" y="673188"/>
                </a:lnTo>
                <a:lnTo>
                  <a:pt x="338200" y="676275"/>
                </a:lnTo>
                <a:lnTo>
                  <a:pt x="384070" y="673188"/>
                </a:lnTo>
                <a:lnTo>
                  <a:pt x="428066" y="664196"/>
                </a:lnTo>
                <a:lnTo>
                  <a:pt x="469784" y="649702"/>
                </a:lnTo>
                <a:lnTo>
                  <a:pt x="508823" y="630108"/>
                </a:lnTo>
                <a:lnTo>
                  <a:pt x="544778" y="605816"/>
                </a:lnTo>
                <a:lnTo>
                  <a:pt x="577246" y="577230"/>
                </a:lnTo>
                <a:lnTo>
                  <a:pt x="605826" y="544752"/>
                </a:lnTo>
                <a:lnTo>
                  <a:pt x="630112" y="508785"/>
                </a:lnTo>
                <a:lnTo>
                  <a:pt x="649704" y="469731"/>
                </a:lnTo>
                <a:lnTo>
                  <a:pt x="664197" y="427992"/>
                </a:lnTo>
                <a:lnTo>
                  <a:pt x="673188" y="383972"/>
                </a:lnTo>
                <a:lnTo>
                  <a:pt x="676275" y="338074"/>
                </a:lnTo>
                <a:lnTo>
                  <a:pt x="673188" y="292204"/>
                </a:lnTo>
                <a:lnTo>
                  <a:pt x="664197" y="248208"/>
                </a:lnTo>
                <a:lnTo>
                  <a:pt x="649704" y="206490"/>
                </a:lnTo>
                <a:lnTo>
                  <a:pt x="630112" y="167451"/>
                </a:lnTo>
                <a:lnTo>
                  <a:pt x="605826" y="131496"/>
                </a:lnTo>
                <a:lnTo>
                  <a:pt x="577246" y="99028"/>
                </a:lnTo>
                <a:lnTo>
                  <a:pt x="544778" y="70448"/>
                </a:lnTo>
                <a:lnTo>
                  <a:pt x="508823" y="46162"/>
                </a:lnTo>
                <a:lnTo>
                  <a:pt x="469784" y="26570"/>
                </a:lnTo>
                <a:lnTo>
                  <a:pt x="428066" y="12077"/>
                </a:lnTo>
                <a:lnTo>
                  <a:pt x="384070" y="3086"/>
                </a:lnTo>
                <a:lnTo>
                  <a:pt x="338200" y="0"/>
                </a:lnTo>
                <a:close/>
              </a:path>
            </a:pathLst>
          </a:custGeom>
          <a:solidFill>
            <a:srgbClr val="343399"/>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7" name="object 77"/>
          <p:cNvSpPr/>
          <p:nvPr/>
        </p:nvSpPr>
        <p:spPr>
          <a:xfrm>
            <a:off x="4547531" y="3890896"/>
            <a:ext cx="481330" cy="481965"/>
          </a:xfrm>
          <a:custGeom>
            <a:avLst/>
            <a:gdLst/>
            <a:ahLst/>
            <a:cxnLst/>
            <a:rect l="l" t="t" r="r" b="b"/>
            <a:pathLst>
              <a:path w="481329" h="481964">
                <a:moveTo>
                  <a:pt x="40119" y="170662"/>
                </a:moveTo>
                <a:lnTo>
                  <a:pt x="0" y="170662"/>
                </a:lnTo>
                <a:lnTo>
                  <a:pt x="0" y="190754"/>
                </a:lnTo>
                <a:lnTo>
                  <a:pt x="40119" y="190754"/>
                </a:lnTo>
                <a:lnTo>
                  <a:pt x="40119" y="170662"/>
                </a:lnTo>
                <a:close/>
              </a:path>
              <a:path w="481329" h="481964">
                <a:moveTo>
                  <a:pt x="59207" y="266725"/>
                </a:moveTo>
                <a:lnTo>
                  <a:pt x="51536" y="248158"/>
                </a:lnTo>
                <a:lnTo>
                  <a:pt x="14465" y="263525"/>
                </a:lnTo>
                <a:lnTo>
                  <a:pt x="22148" y="282079"/>
                </a:lnTo>
                <a:lnTo>
                  <a:pt x="59207" y="266725"/>
                </a:lnTo>
                <a:close/>
              </a:path>
              <a:path w="481329" h="481964">
                <a:moveTo>
                  <a:pt x="59245" y="94538"/>
                </a:moveTo>
                <a:lnTo>
                  <a:pt x="22174" y="79159"/>
                </a:lnTo>
                <a:lnTo>
                  <a:pt x="14503" y="97713"/>
                </a:lnTo>
                <a:lnTo>
                  <a:pt x="51562" y="113080"/>
                </a:lnTo>
                <a:lnTo>
                  <a:pt x="59245" y="94538"/>
                </a:lnTo>
                <a:close/>
              </a:path>
              <a:path w="481329" h="481964">
                <a:moveTo>
                  <a:pt x="105829" y="31584"/>
                </a:moveTo>
                <a:lnTo>
                  <a:pt x="77457" y="3200"/>
                </a:lnTo>
                <a:lnTo>
                  <a:pt x="63271" y="17411"/>
                </a:lnTo>
                <a:lnTo>
                  <a:pt x="91655" y="45783"/>
                </a:lnTo>
                <a:lnTo>
                  <a:pt x="105829" y="31584"/>
                </a:lnTo>
                <a:close/>
              </a:path>
              <a:path w="481329" h="481964">
                <a:moveTo>
                  <a:pt x="105905" y="329679"/>
                </a:moveTo>
                <a:lnTo>
                  <a:pt x="91719" y="315480"/>
                </a:lnTo>
                <a:lnTo>
                  <a:pt x="63360" y="343890"/>
                </a:lnTo>
                <a:lnTo>
                  <a:pt x="77558" y="358089"/>
                </a:lnTo>
                <a:lnTo>
                  <a:pt x="105905" y="329679"/>
                </a:lnTo>
                <a:close/>
              </a:path>
              <a:path w="481329" h="481964">
                <a:moveTo>
                  <a:pt x="361073" y="160616"/>
                </a:moveTo>
                <a:lnTo>
                  <a:pt x="360273" y="151676"/>
                </a:lnTo>
                <a:lnTo>
                  <a:pt x="357886" y="143116"/>
                </a:lnTo>
                <a:lnTo>
                  <a:pt x="354012" y="135140"/>
                </a:lnTo>
                <a:lnTo>
                  <a:pt x="348716" y="127889"/>
                </a:lnTo>
                <a:lnTo>
                  <a:pt x="350177" y="124040"/>
                </a:lnTo>
                <a:lnTo>
                  <a:pt x="350227" y="123913"/>
                </a:lnTo>
                <a:lnTo>
                  <a:pt x="351053" y="119634"/>
                </a:lnTo>
                <a:lnTo>
                  <a:pt x="351053" y="115379"/>
                </a:lnTo>
                <a:lnTo>
                  <a:pt x="348488" y="102235"/>
                </a:lnTo>
                <a:lnTo>
                  <a:pt x="347306" y="100393"/>
                </a:lnTo>
                <a:lnTo>
                  <a:pt x="341490" y="91351"/>
                </a:lnTo>
                <a:lnTo>
                  <a:pt x="340753" y="90817"/>
                </a:lnTo>
                <a:lnTo>
                  <a:pt x="340753" y="160616"/>
                </a:lnTo>
                <a:lnTo>
                  <a:pt x="339839" y="167970"/>
                </a:lnTo>
                <a:lnTo>
                  <a:pt x="337223" y="174790"/>
                </a:lnTo>
                <a:lnTo>
                  <a:pt x="333044" y="180771"/>
                </a:lnTo>
                <a:lnTo>
                  <a:pt x="327418" y="185648"/>
                </a:lnTo>
                <a:lnTo>
                  <a:pt x="318350" y="191706"/>
                </a:lnTo>
                <a:lnTo>
                  <a:pt x="325221" y="200228"/>
                </a:lnTo>
                <a:lnTo>
                  <a:pt x="327850" y="203390"/>
                </a:lnTo>
                <a:lnTo>
                  <a:pt x="330847" y="208749"/>
                </a:lnTo>
                <a:lnTo>
                  <a:pt x="330822" y="215900"/>
                </a:lnTo>
                <a:lnTo>
                  <a:pt x="300901" y="240931"/>
                </a:lnTo>
                <a:lnTo>
                  <a:pt x="298297" y="246430"/>
                </a:lnTo>
                <a:lnTo>
                  <a:pt x="294386" y="252399"/>
                </a:lnTo>
                <a:lnTo>
                  <a:pt x="289090" y="256959"/>
                </a:lnTo>
                <a:lnTo>
                  <a:pt x="282765" y="259854"/>
                </a:lnTo>
                <a:lnTo>
                  <a:pt x="275767" y="260870"/>
                </a:lnTo>
                <a:lnTo>
                  <a:pt x="266052" y="258889"/>
                </a:lnTo>
                <a:lnTo>
                  <a:pt x="258102" y="253504"/>
                </a:lnTo>
                <a:lnTo>
                  <a:pt x="252717" y="245503"/>
                </a:lnTo>
                <a:lnTo>
                  <a:pt x="250774" y="235839"/>
                </a:lnTo>
                <a:lnTo>
                  <a:pt x="250761" y="230009"/>
                </a:lnTo>
                <a:lnTo>
                  <a:pt x="252984" y="219036"/>
                </a:lnTo>
                <a:lnTo>
                  <a:pt x="259435" y="209461"/>
                </a:lnTo>
                <a:lnTo>
                  <a:pt x="268998" y="203009"/>
                </a:lnTo>
                <a:lnTo>
                  <a:pt x="280720" y="200634"/>
                </a:lnTo>
                <a:lnTo>
                  <a:pt x="280720" y="180568"/>
                </a:lnTo>
                <a:lnTo>
                  <a:pt x="261226" y="184518"/>
                </a:lnTo>
                <a:lnTo>
                  <a:pt x="250761" y="191604"/>
                </a:lnTo>
                <a:lnTo>
                  <a:pt x="250748" y="95288"/>
                </a:lnTo>
                <a:lnTo>
                  <a:pt x="267487" y="71945"/>
                </a:lnTo>
                <a:lnTo>
                  <a:pt x="284543" y="71945"/>
                </a:lnTo>
                <a:lnTo>
                  <a:pt x="292112" y="76568"/>
                </a:lnTo>
                <a:lnTo>
                  <a:pt x="297611" y="83553"/>
                </a:lnTo>
                <a:lnTo>
                  <a:pt x="300355" y="92278"/>
                </a:lnTo>
                <a:lnTo>
                  <a:pt x="299186" y="98132"/>
                </a:lnTo>
                <a:lnTo>
                  <a:pt x="294855" y="104508"/>
                </a:lnTo>
                <a:lnTo>
                  <a:pt x="288480" y="108839"/>
                </a:lnTo>
                <a:lnTo>
                  <a:pt x="280720" y="110426"/>
                </a:lnTo>
                <a:lnTo>
                  <a:pt x="280720" y="130492"/>
                </a:lnTo>
                <a:lnTo>
                  <a:pt x="296303" y="127330"/>
                </a:lnTo>
                <a:lnTo>
                  <a:pt x="309054" y="118719"/>
                </a:lnTo>
                <a:lnTo>
                  <a:pt x="317665" y="105956"/>
                </a:lnTo>
                <a:lnTo>
                  <a:pt x="318782" y="100393"/>
                </a:lnTo>
                <a:lnTo>
                  <a:pt x="323989" y="100393"/>
                </a:lnTo>
                <a:lnTo>
                  <a:pt x="330720" y="107124"/>
                </a:lnTo>
                <a:lnTo>
                  <a:pt x="330720" y="118529"/>
                </a:lnTo>
                <a:lnTo>
                  <a:pt x="329755" y="121437"/>
                </a:lnTo>
                <a:lnTo>
                  <a:pt x="328066" y="123913"/>
                </a:lnTo>
                <a:lnTo>
                  <a:pt x="322618" y="131597"/>
                </a:lnTo>
                <a:lnTo>
                  <a:pt x="329755" y="137528"/>
                </a:lnTo>
                <a:lnTo>
                  <a:pt x="334429" y="142392"/>
                </a:lnTo>
                <a:lnTo>
                  <a:pt x="337883" y="147980"/>
                </a:lnTo>
                <a:lnTo>
                  <a:pt x="340017" y="154127"/>
                </a:lnTo>
                <a:lnTo>
                  <a:pt x="340753" y="160616"/>
                </a:lnTo>
                <a:lnTo>
                  <a:pt x="340753" y="90817"/>
                </a:lnTo>
                <a:lnTo>
                  <a:pt x="331063" y="83693"/>
                </a:lnTo>
                <a:lnTo>
                  <a:pt x="318223" y="80302"/>
                </a:lnTo>
                <a:lnTo>
                  <a:pt x="312775" y="70269"/>
                </a:lnTo>
                <a:lnTo>
                  <a:pt x="311645" y="68173"/>
                </a:lnTo>
                <a:lnTo>
                  <a:pt x="301891" y="58648"/>
                </a:lnTo>
                <a:lnTo>
                  <a:pt x="289687" y="52425"/>
                </a:lnTo>
                <a:lnTo>
                  <a:pt x="275767" y="50190"/>
                </a:lnTo>
                <a:lnTo>
                  <a:pt x="275767" y="70269"/>
                </a:lnTo>
                <a:lnTo>
                  <a:pt x="275615" y="70269"/>
                </a:lnTo>
                <a:lnTo>
                  <a:pt x="275767" y="70269"/>
                </a:lnTo>
                <a:lnTo>
                  <a:pt x="275767" y="50190"/>
                </a:lnTo>
                <a:lnTo>
                  <a:pt x="258229" y="53746"/>
                </a:lnTo>
                <a:lnTo>
                  <a:pt x="243903" y="63411"/>
                </a:lnTo>
                <a:lnTo>
                  <a:pt x="240766" y="68072"/>
                </a:lnTo>
                <a:lnTo>
                  <a:pt x="237540" y="63271"/>
                </a:lnTo>
                <a:lnTo>
                  <a:pt x="230416" y="58458"/>
                </a:lnTo>
                <a:lnTo>
                  <a:pt x="230416" y="235712"/>
                </a:lnTo>
                <a:lnTo>
                  <a:pt x="228460" y="245503"/>
                </a:lnTo>
                <a:lnTo>
                  <a:pt x="223126" y="253504"/>
                </a:lnTo>
                <a:lnTo>
                  <a:pt x="215176" y="258889"/>
                </a:lnTo>
                <a:lnTo>
                  <a:pt x="205409" y="260870"/>
                </a:lnTo>
                <a:lnTo>
                  <a:pt x="198475" y="259854"/>
                </a:lnTo>
                <a:lnTo>
                  <a:pt x="192138" y="256959"/>
                </a:lnTo>
                <a:lnTo>
                  <a:pt x="186804" y="252399"/>
                </a:lnTo>
                <a:lnTo>
                  <a:pt x="182892" y="246430"/>
                </a:lnTo>
                <a:lnTo>
                  <a:pt x="180263" y="240931"/>
                </a:lnTo>
                <a:lnTo>
                  <a:pt x="174218" y="240652"/>
                </a:lnTo>
                <a:lnTo>
                  <a:pt x="164807" y="238404"/>
                </a:lnTo>
                <a:lnTo>
                  <a:pt x="157226" y="233006"/>
                </a:lnTo>
                <a:lnTo>
                  <a:pt x="152158" y="225209"/>
                </a:lnTo>
                <a:lnTo>
                  <a:pt x="150317" y="215773"/>
                </a:lnTo>
                <a:lnTo>
                  <a:pt x="150317" y="208749"/>
                </a:lnTo>
                <a:lnTo>
                  <a:pt x="153339" y="203390"/>
                </a:lnTo>
                <a:lnTo>
                  <a:pt x="155956" y="200228"/>
                </a:lnTo>
                <a:lnTo>
                  <a:pt x="162814" y="191706"/>
                </a:lnTo>
                <a:lnTo>
                  <a:pt x="140423" y="160616"/>
                </a:lnTo>
                <a:lnTo>
                  <a:pt x="141160" y="154051"/>
                </a:lnTo>
                <a:lnTo>
                  <a:pt x="143294" y="147878"/>
                </a:lnTo>
                <a:lnTo>
                  <a:pt x="146735" y="142303"/>
                </a:lnTo>
                <a:lnTo>
                  <a:pt x="151409" y="137528"/>
                </a:lnTo>
                <a:lnTo>
                  <a:pt x="158559" y="131597"/>
                </a:lnTo>
                <a:lnTo>
                  <a:pt x="153200" y="124040"/>
                </a:lnTo>
                <a:lnTo>
                  <a:pt x="151409" y="121437"/>
                </a:lnTo>
                <a:lnTo>
                  <a:pt x="150456" y="118402"/>
                </a:lnTo>
                <a:lnTo>
                  <a:pt x="150456" y="107124"/>
                </a:lnTo>
                <a:lnTo>
                  <a:pt x="157187" y="100393"/>
                </a:lnTo>
                <a:lnTo>
                  <a:pt x="162369" y="100393"/>
                </a:lnTo>
                <a:lnTo>
                  <a:pt x="163499" y="105956"/>
                </a:lnTo>
                <a:lnTo>
                  <a:pt x="172110" y="118719"/>
                </a:lnTo>
                <a:lnTo>
                  <a:pt x="184861" y="127330"/>
                </a:lnTo>
                <a:lnTo>
                  <a:pt x="200469" y="130492"/>
                </a:lnTo>
                <a:lnTo>
                  <a:pt x="200469" y="110426"/>
                </a:lnTo>
                <a:lnTo>
                  <a:pt x="192633" y="108839"/>
                </a:lnTo>
                <a:lnTo>
                  <a:pt x="186270" y="104508"/>
                </a:lnTo>
                <a:lnTo>
                  <a:pt x="181978" y="98132"/>
                </a:lnTo>
                <a:lnTo>
                  <a:pt x="180746" y="92062"/>
                </a:lnTo>
                <a:lnTo>
                  <a:pt x="183489" y="83553"/>
                </a:lnTo>
                <a:lnTo>
                  <a:pt x="188988" y="76568"/>
                </a:lnTo>
                <a:lnTo>
                  <a:pt x="196507" y="71945"/>
                </a:lnTo>
                <a:lnTo>
                  <a:pt x="205409" y="70269"/>
                </a:lnTo>
                <a:lnTo>
                  <a:pt x="215112" y="72224"/>
                </a:lnTo>
                <a:lnTo>
                  <a:pt x="230403" y="191592"/>
                </a:lnTo>
                <a:lnTo>
                  <a:pt x="219951" y="184518"/>
                </a:lnTo>
                <a:lnTo>
                  <a:pt x="200469" y="180568"/>
                </a:lnTo>
                <a:lnTo>
                  <a:pt x="200469" y="200634"/>
                </a:lnTo>
                <a:lnTo>
                  <a:pt x="212178" y="203009"/>
                </a:lnTo>
                <a:lnTo>
                  <a:pt x="221754" y="209461"/>
                </a:lnTo>
                <a:lnTo>
                  <a:pt x="228206" y="219036"/>
                </a:lnTo>
                <a:lnTo>
                  <a:pt x="230403" y="230009"/>
                </a:lnTo>
                <a:lnTo>
                  <a:pt x="230416" y="235712"/>
                </a:lnTo>
                <a:lnTo>
                  <a:pt x="230416" y="58458"/>
                </a:lnTo>
                <a:lnTo>
                  <a:pt x="223227" y="53594"/>
                </a:lnTo>
                <a:lnTo>
                  <a:pt x="205689" y="50050"/>
                </a:lnTo>
                <a:lnTo>
                  <a:pt x="191757" y="52260"/>
                </a:lnTo>
                <a:lnTo>
                  <a:pt x="179514" y="58458"/>
                </a:lnTo>
                <a:lnTo>
                  <a:pt x="169748" y="67983"/>
                </a:lnTo>
                <a:lnTo>
                  <a:pt x="163233" y="80175"/>
                </a:lnTo>
                <a:lnTo>
                  <a:pt x="150393" y="83553"/>
                </a:lnTo>
                <a:lnTo>
                  <a:pt x="139954" y="91198"/>
                </a:lnTo>
                <a:lnTo>
                  <a:pt x="132956" y="102095"/>
                </a:lnTo>
                <a:lnTo>
                  <a:pt x="130390" y="115227"/>
                </a:lnTo>
                <a:lnTo>
                  <a:pt x="130390" y="119634"/>
                </a:lnTo>
                <a:lnTo>
                  <a:pt x="131216" y="123761"/>
                </a:lnTo>
                <a:lnTo>
                  <a:pt x="132727" y="127749"/>
                </a:lnTo>
                <a:lnTo>
                  <a:pt x="127431" y="134988"/>
                </a:lnTo>
                <a:lnTo>
                  <a:pt x="123558" y="142976"/>
                </a:lnTo>
                <a:lnTo>
                  <a:pt x="121170" y="151536"/>
                </a:lnTo>
                <a:lnTo>
                  <a:pt x="120357" y="160477"/>
                </a:lnTo>
                <a:lnTo>
                  <a:pt x="121348" y="170395"/>
                </a:lnTo>
                <a:lnTo>
                  <a:pt x="124206" y="179768"/>
                </a:lnTo>
                <a:lnTo>
                  <a:pt x="128828" y="188366"/>
                </a:lnTo>
                <a:lnTo>
                  <a:pt x="135064" y="195961"/>
                </a:lnTo>
                <a:lnTo>
                  <a:pt x="132041" y="202158"/>
                </a:lnTo>
                <a:lnTo>
                  <a:pt x="130429" y="208749"/>
                </a:lnTo>
                <a:lnTo>
                  <a:pt x="130390" y="215773"/>
                </a:lnTo>
                <a:lnTo>
                  <a:pt x="133223" y="231508"/>
                </a:lnTo>
                <a:lnTo>
                  <a:pt x="141020" y="244817"/>
                </a:lnTo>
                <a:lnTo>
                  <a:pt x="152831" y="254673"/>
                </a:lnTo>
                <a:lnTo>
                  <a:pt x="167627" y="260045"/>
                </a:lnTo>
                <a:lnTo>
                  <a:pt x="174866" y="268770"/>
                </a:lnTo>
                <a:lnTo>
                  <a:pt x="183908" y="275348"/>
                </a:lnTo>
                <a:lnTo>
                  <a:pt x="194297" y="279514"/>
                </a:lnTo>
                <a:lnTo>
                  <a:pt x="205549" y="280962"/>
                </a:lnTo>
                <a:lnTo>
                  <a:pt x="205689" y="280682"/>
                </a:lnTo>
                <a:lnTo>
                  <a:pt x="223227" y="277139"/>
                </a:lnTo>
                <a:lnTo>
                  <a:pt x="237540" y="267462"/>
                </a:lnTo>
                <a:lnTo>
                  <a:pt x="240626" y="262890"/>
                </a:lnTo>
                <a:lnTo>
                  <a:pt x="243903" y="267741"/>
                </a:lnTo>
                <a:lnTo>
                  <a:pt x="258229" y="277406"/>
                </a:lnTo>
                <a:lnTo>
                  <a:pt x="275767" y="280962"/>
                </a:lnTo>
                <a:lnTo>
                  <a:pt x="275894" y="281089"/>
                </a:lnTo>
                <a:lnTo>
                  <a:pt x="313258" y="260870"/>
                </a:lnTo>
                <a:lnTo>
                  <a:pt x="313817" y="260184"/>
                </a:lnTo>
                <a:lnTo>
                  <a:pt x="328625" y="254876"/>
                </a:lnTo>
                <a:lnTo>
                  <a:pt x="340423" y="245008"/>
                </a:lnTo>
                <a:lnTo>
                  <a:pt x="348234" y="231660"/>
                </a:lnTo>
                <a:lnTo>
                  <a:pt x="351053" y="215900"/>
                </a:lnTo>
                <a:lnTo>
                  <a:pt x="351015" y="208749"/>
                </a:lnTo>
                <a:lnTo>
                  <a:pt x="349402" y="202285"/>
                </a:lnTo>
                <a:lnTo>
                  <a:pt x="346379" y="196100"/>
                </a:lnTo>
                <a:lnTo>
                  <a:pt x="352615" y="188506"/>
                </a:lnTo>
                <a:lnTo>
                  <a:pt x="357238" y="179908"/>
                </a:lnTo>
                <a:lnTo>
                  <a:pt x="360095" y="170535"/>
                </a:lnTo>
                <a:lnTo>
                  <a:pt x="361073" y="160616"/>
                </a:lnTo>
                <a:close/>
              </a:path>
              <a:path w="481329" h="481964">
                <a:moveTo>
                  <a:pt x="417753" y="17373"/>
                </a:moveTo>
                <a:lnTo>
                  <a:pt x="403542" y="3175"/>
                </a:lnTo>
                <a:lnTo>
                  <a:pt x="375208" y="31584"/>
                </a:lnTo>
                <a:lnTo>
                  <a:pt x="389394" y="45770"/>
                </a:lnTo>
                <a:lnTo>
                  <a:pt x="417753" y="17373"/>
                </a:lnTo>
                <a:close/>
              </a:path>
              <a:path w="481329" h="481964">
                <a:moveTo>
                  <a:pt x="417957" y="343827"/>
                </a:moveTo>
                <a:lnTo>
                  <a:pt x="389585" y="315442"/>
                </a:lnTo>
                <a:lnTo>
                  <a:pt x="375412" y="329641"/>
                </a:lnTo>
                <a:lnTo>
                  <a:pt x="403783" y="358038"/>
                </a:lnTo>
                <a:lnTo>
                  <a:pt x="417957" y="343827"/>
                </a:lnTo>
                <a:close/>
              </a:path>
              <a:path w="481329" h="481964">
                <a:moveTo>
                  <a:pt x="421005" y="180568"/>
                </a:moveTo>
                <a:lnTo>
                  <a:pt x="414553" y="132689"/>
                </a:lnTo>
                <a:lnTo>
                  <a:pt x="413397" y="129921"/>
                </a:lnTo>
                <a:lnTo>
                  <a:pt x="401205" y="101041"/>
                </a:lnTo>
                <a:lnTo>
                  <a:pt x="401205" y="180568"/>
                </a:lnTo>
                <a:lnTo>
                  <a:pt x="396989" y="217322"/>
                </a:lnTo>
                <a:lnTo>
                  <a:pt x="384746" y="251561"/>
                </a:lnTo>
                <a:lnTo>
                  <a:pt x="365036" y="282130"/>
                </a:lnTo>
                <a:lnTo>
                  <a:pt x="345554" y="301028"/>
                </a:lnTo>
                <a:lnTo>
                  <a:pt x="325615" y="301028"/>
                </a:lnTo>
                <a:lnTo>
                  <a:pt x="325615" y="321106"/>
                </a:lnTo>
                <a:lnTo>
                  <a:pt x="318223" y="332613"/>
                </a:lnTo>
                <a:lnTo>
                  <a:pt x="312813" y="347649"/>
                </a:lnTo>
                <a:lnTo>
                  <a:pt x="310946" y="363601"/>
                </a:lnTo>
                <a:lnTo>
                  <a:pt x="310946" y="416826"/>
                </a:lnTo>
                <a:lnTo>
                  <a:pt x="306400" y="421360"/>
                </a:lnTo>
                <a:lnTo>
                  <a:pt x="270675" y="421360"/>
                </a:lnTo>
                <a:lnTo>
                  <a:pt x="270675" y="441579"/>
                </a:lnTo>
                <a:lnTo>
                  <a:pt x="270675" y="456984"/>
                </a:lnTo>
                <a:lnTo>
                  <a:pt x="266141" y="461518"/>
                </a:lnTo>
                <a:lnTo>
                  <a:pt x="215036" y="461518"/>
                </a:lnTo>
                <a:lnTo>
                  <a:pt x="210489" y="456984"/>
                </a:lnTo>
                <a:lnTo>
                  <a:pt x="210489" y="441579"/>
                </a:lnTo>
                <a:lnTo>
                  <a:pt x="270675" y="441579"/>
                </a:lnTo>
                <a:lnTo>
                  <a:pt x="270675" y="421360"/>
                </a:lnTo>
                <a:lnTo>
                  <a:pt x="175044" y="421360"/>
                </a:lnTo>
                <a:lnTo>
                  <a:pt x="170510" y="416826"/>
                </a:lnTo>
                <a:lnTo>
                  <a:pt x="170510" y="363601"/>
                </a:lnTo>
                <a:lnTo>
                  <a:pt x="168630" y="347649"/>
                </a:lnTo>
                <a:lnTo>
                  <a:pt x="163220" y="332613"/>
                </a:lnTo>
                <a:lnTo>
                  <a:pt x="155816" y="321106"/>
                </a:lnTo>
                <a:lnTo>
                  <a:pt x="325615" y="321106"/>
                </a:lnTo>
                <a:lnTo>
                  <a:pt x="325615" y="301028"/>
                </a:lnTo>
                <a:lnTo>
                  <a:pt x="135877" y="301028"/>
                </a:lnTo>
                <a:lnTo>
                  <a:pt x="116408" y="282130"/>
                </a:lnTo>
                <a:lnTo>
                  <a:pt x="96697" y="251561"/>
                </a:lnTo>
                <a:lnTo>
                  <a:pt x="84455" y="217322"/>
                </a:lnTo>
                <a:lnTo>
                  <a:pt x="80264" y="180695"/>
                </a:lnTo>
                <a:lnTo>
                  <a:pt x="80238" y="180568"/>
                </a:lnTo>
                <a:lnTo>
                  <a:pt x="88430" y="129921"/>
                </a:lnTo>
                <a:lnTo>
                  <a:pt x="111201" y="85864"/>
                </a:lnTo>
                <a:lnTo>
                  <a:pt x="145923" y="51092"/>
                </a:lnTo>
                <a:lnTo>
                  <a:pt x="189941" y="28270"/>
                </a:lnTo>
                <a:lnTo>
                  <a:pt x="240588" y="20066"/>
                </a:lnTo>
                <a:lnTo>
                  <a:pt x="240868" y="19939"/>
                </a:lnTo>
                <a:lnTo>
                  <a:pt x="291465" y="28143"/>
                </a:lnTo>
                <a:lnTo>
                  <a:pt x="335584" y="51092"/>
                </a:lnTo>
                <a:lnTo>
                  <a:pt x="370255" y="85864"/>
                </a:lnTo>
                <a:lnTo>
                  <a:pt x="393014" y="129921"/>
                </a:lnTo>
                <a:lnTo>
                  <a:pt x="401205" y="180568"/>
                </a:lnTo>
                <a:lnTo>
                  <a:pt x="401205" y="101041"/>
                </a:lnTo>
                <a:lnTo>
                  <a:pt x="396354" y="89535"/>
                </a:lnTo>
                <a:lnTo>
                  <a:pt x="368109" y="52959"/>
                </a:lnTo>
                <a:lnTo>
                  <a:pt x="331584" y="24688"/>
                </a:lnTo>
                <a:lnTo>
                  <a:pt x="320357" y="19939"/>
                </a:lnTo>
                <a:lnTo>
                  <a:pt x="288493" y="6451"/>
                </a:lnTo>
                <a:lnTo>
                  <a:pt x="240588" y="0"/>
                </a:lnTo>
                <a:lnTo>
                  <a:pt x="192684" y="6451"/>
                </a:lnTo>
                <a:lnTo>
                  <a:pt x="149606" y="24688"/>
                </a:lnTo>
                <a:lnTo>
                  <a:pt x="113068" y="52959"/>
                </a:lnTo>
                <a:lnTo>
                  <a:pt x="84810" y="89535"/>
                </a:lnTo>
                <a:lnTo>
                  <a:pt x="66560" y="132689"/>
                </a:lnTo>
                <a:lnTo>
                  <a:pt x="60058" y="180568"/>
                </a:lnTo>
                <a:lnTo>
                  <a:pt x="60045" y="180695"/>
                </a:lnTo>
                <a:lnTo>
                  <a:pt x="64744" y="221945"/>
                </a:lnTo>
                <a:lnTo>
                  <a:pt x="64757" y="222072"/>
                </a:lnTo>
                <a:lnTo>
                  <a:pt x="78460" y="260464"/>
                </a:lnTo>
                <a:lnTo>
                  <a:pt x="78511" y="260591"/>
                </a:lnTo>
                <a:lnTo>
                  <a:pt x="100596" y="294855"/>
                </a:lnTo>
                <a:lnTo>
                  <a:pt x="100672" y="294995"/>
                </a:lnTo>
                <a:lnTo>
                  <a:pt x="138950" y="331965"/>
                </a:lnTo>
                <a:lnTo>
                  <a:pt x="150317" y="411467"/>
                </a:lnTo>
                <a:lnTo>
                  <a:pt x="152654" y="423049"/>
                </a:lnTo>
                <a:lnTo>
                  <a:pt x="180416" y="441579"/>
                </a:lnTo>
                <a:lnTo>
                  <a:pt x="190436" y="441579"/>
                </a:lnTo>
                <a:lnTo>
                  <a:pt x="190436" y="451485"/>
                </a:lnTo>
                <a:lnTo>
                  <a:pt x="192798" y="463207"/>
                </a:lnTo>
                <a:lnTo>
                  <a:pt x="199250" y="472782"/>
                </a:lnTo>
                <a:lnTo>
                  <a:pt x="208800" y="479234"/>
                </a:lnTo>
                <a:lnTo>
                  <a:pt x="220522" y="481596"/>
                </a:lnTo>
                <a:lnTo>
                  <a:pt x="260642" y="481596"/>
                </a:lnTo>
                <a:lnTo>
                  <a:pt x="272364" y="479234"/>
                </a:lnTo>
                <a:lnTo>
                  <a:pt x="281927" y="472782"/>
                </a:lnTo>
                <a:lnTo>
                  <a:pt x="288378" y="463207"/>
                </a:lnTo>
                <a:lnTo>
                  <a:pt x="290741" y="451485"/>
                </a:lnTo>
                <a:lnTo>
                  <a:pt x="290741" y="441579"/>
                </a:lnTo>
                <a:lnTo>
                  <a:pt x="300774" y="441579"/>
                </a:lnTo>
                <a:lnTo>
                  <a:pt x="300621" y="441439"/>
                </a:lnTo>
                <a:lnTo>
                  <a:pt x="312343" y="439077"/>
                </a:lnTo>
                <a:lnTo>
                  <a:pt x="321906" y="432625"/>
                </a:lnTo>
                <a:lnTo>
                  <a:pt x="330720" y="363601"/>
                </a:lnTo>
                <a:lnTo>
                  <a:pt x="332066" y="352298"/>
                </a:lnTo>
                <a:lnTo>
                  <a:pt x="335953" y="341553"/>
                </a:lnTo>
                <a:lnTo>
                  <a:pt x="342099" y="331965"/>
                </a:lnTo>
                <a:lnTo>
                  <a:pt x="350367" y="323862"/>
                </a:lnTo>
                <a:lnTo>
                  <a:pt x="380365" y="294855"/>
                </a:lnTo>
                <a:lnTo>
                  <a:pt x="402450" y="260591"/>
                </a:lnTo>
                <a:lnTo>
                  <a:pt x="402539" y="260464"/>
                </a:lnTo>
                <a:lnTo>
                  <a:pt x="416229" y="222072"/>
                </a:lnTo>
                <a:lnTo>
                  <a:pt x="416280" y="221945"/>
                </a:lnTo>
                <a:lnTo>
                  <a:pt x="420979" y="180695"/>
                </a:lnTo>
                <a:lnTo>
                  <a:pt x="421005" y="180568"/>
                </a:lnTo>
                <a:close/>
              </a:path>
              <a:path w="481329" h="481964">
                <a:moveTo>
                  <a:pt x="466788" y="97688"/>
                </a:moveTo>
                <a:lnTo>
                  <a:pt x="459105" y="79121"/>
                </a:lnTo>
                <a:lnTo>
                  <a:pt x="422046" y="94500"/>
                </a:lnTo>
                <a:lnTo>
                  <a:pt x="429704" y="113055"/>
                </a:lnTo>
                <a:lnTo>
                  <a:pt x="466788" y="97688"/>
                </a:lnTo>
                <a:close/>
              </a:path>
              <a:path w="481329" h="481964">
                <a:moveTo>
                  <a:pt x="466839" y="263550"/>
                </a:moveTo>
                <a:lnTo>
                  <a:pt x="429780" y="248170"/>
                </a:lnTo>
                <a:lnTo>
                  <a:pt x="422097" y="266725"/>
                </a:lnTo>
                <a:lnTo>
                  <a:pt x="459168" y="282092"/>
                </a:lnTo>
                <a:lnTo>
                  <a:pt x="466839" y="263550"/>
                </a:lnTo>
                <a:close/>
              </a:path>
              <a:path w="481329" h="481964">
                <a:moveTo>
                  <a:pt x="481304" y="170675"/>
                </a:moveTo>
                <a:lnTo>
                  <a:pt x="441185" y="170675"/>
                </a:lnTo>
                <a:lnTo>
                  <a:pt x="441185" y="190754"/>
                </a:lnTo>
                <a:lnTo>
                  <a:pt x="481304" y="190754"/>
                </a:lnTo>
                <a:lnTo>
                  <a:pt x="481304" y="170675"/>
                </a:lnTo>
                <a:close/>
              </a:path>
            </a:pathLst>
          </a:custGeom>
          <a:solidFill>
            <a:srgbClr val="FFFFF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78" name="object 78"/>
          <p:cNvPicPr/>
          <p:nvPr/>
        </p:nvPicPr>
        <p:blipFill>
          <a:blip r:embed="rId6" cstate="print"/>
          <a:stretch>
            <a:fillRect/>
          </a:stretch>
        </p:blipFill>
        <p:spPr>
          <a:xfrm>
            <a:off x="7573153" y="3316030"/>
            <a:ext cx="220853" cy="220852"/>
          </a:xfrm>
          <a:prstGeom prst="rect">
            <a:avLst/>
          </a:prstGeom>
        </p:spPr>
      </p:pic>
      <p:sp>
        <p:nvSpPr>
          <p:cNvPr id="79" name="object 79"/>
          <p:cNvSpPr/>
          <p:nvPr/>
        </p:nvSpPr>
        <p:spPr>
          <a:xfrm>
            <a:off x="7688342" y="3535995"/>
            <a:ext cx="45719" cy="278203"/>
          </a:xfrm>
          <a:custGeom>
            <a:avLst/>
            <a:gdLst/>
            <a:ahLst/>
            <a:cxnLst/>
            <a:rect l="l" t="t" r="r" b="b"/>
            <a:pathLst>
              <a:path h="493395">
                <a:moveTo>
                  <a:pt x="0" y="0"/>
                </a:moveTo>
                <a:lnTo>
                  <a:pt x="0" y="493268"/>
                </a:lnTo>
              </a:path>
            </a:pathLst>
          </a:custGeom>
          <a:ln w="6350">
            <a:solidFill>
              <a:srgbClr val="00000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80" name="object 80"/>
          <p:cNvSpPr/>
          <p:nvPr/>
        </p:nvSpPr>
        <p:spPr>
          <a:xfrm>
            <a:off x="7340617" y="3797869"/>
            <a:ext cx="676275" cy="676275"/>
          </a:xfrm>
          <a:custGeom>
            <a:avLst/>
            <a:gdLst/>
            <a:ahLst/>
            <a:cxnLst/>
            <a:rect l="l" t="t" r="r" b="b"/>
            <a:pathLst>
              <a:path w="676275" h="676275">
                <a:moveTo>
                  <a:pt x="338200" y="0"/>
                </a:moveTo>
                <a:lnTo>
                  <a:pt x="292302" y="3086"/>
                </a:lnTo>
                <a:lnTo>
                  <a:pt x="248282" y="12077"/>
                </a:lnTo>
                <a:lnTo>
                  <a:pt x="206543" y="26570"/>
                </a:lnTo>
                <a:lnTo>
                  <a:pt x="167489" y="46162"/>
                </a:lnTo>
                <a:lnTo>
                  <a:pt x="131522" y="70448"/>
                </a:lnTo>
                <a:lnTo>
                  <a:pt x="99044" y="99028"/>
                </a:lnTo>
                <a:lnTo>
                  <a:pt x="70458" y="131496"/>
                </a:lnTo>
                <a:lnTo>
                  <a:pt x="46166" y="167451"/>
                </a:lnTo>
                <a:lnTo>
                  <a:pt x="26572" y="206490"/>
                </a:lnTo>
                <a:lnTo>
                  <a:pt x="12078" y="248208"/>
                </a:lnTo>
                <a:lnTo>
                  <a:pt x="3086" y="292204"/>
                </a:lnTo>
                <a:lnTo>
                  <a:pt x="0" y="338074"/>
                </a:lnTo>
                <a:lnTo>
                  <a:pt x="3086" y="383972"/>
                </a:lnTo>
                <a:lnTo>
                  <a:pt x="12078" y="427992"/>
                </a:lnTo>
                <a:lnTo>
                  <a:pt x="26572" y="469731"/>
                </a:lnTo>
                <a:lnTo>
                  <a:pt x="46166" y="508785"/>
                </a:lnTo>
                <a:lnTo>
                  <a:pt x="70458" y="544752"/>
                </a:lnTo>
                <a:lnTo>
                  <a:pt x="99044" y="577230"/>
                </a:lnTo>
                <a:lnTo>
                  <a:pt x="131522" y="605816"/>
                </a:lnTo>
                <a:lnTo>
                  <a:pt x="167489" y="630108"/>
                </a:lnTo>
                <a:lnTo>
                  <a:pt x="206543" y="649702"/>
                </a:lnTo>
                <a:lnTo>
                  <a:pt x="248282" y="664196"/>
                </a:lnTo>
                <a:lnTo>
                  <a:pt x="292302" y="673188"/>
                </a:lnTo>
                <a:lnTo>
                  <a:pt x="338200" y="676275"/>
                </a:lnTo>
                <a:lnTo>
                  <a:pt x="384070" y="673188"/>
                </a:lnTo>
                <a:lnTo>
                  <a:pt x="428066" y="664196"/>
                </a:lnTo>
                <a:lnTo>
                  <a:pt x="469784" y="649702"/>
                </a:lnTo>
                <a:lnTo>
                  <a:pt x="508823" y="630108"/>
                </a:lnTo>
                <a:lnTo>
                  <a:pt x="544778" y="605816"/>
                </a:lnTo>
                <a:lnTo>
                  <a:pt x="577246" y="577230"/>
                </a:lnTo>
                <a:lnTo>
                  <a:pt x="605826" y="544752"/>
                </a:lnTo>
                <a:lnTo>
                  <a:pt x="630112" y="508785"/>
                </a:lnTo>
                <a:lnTo>
                  <a:pt x="649704" y="469731"/>
                </a:lnTo>
                <a:lnTo>
                  <a:pt x="664197" y="427992"/>
                </a:lnTo>
                <a:lnTo>
                  <a:pt x="673188" y="383972"/>
                </a:lnTo>
                <a:lnTo>
                  <a:pt x="676275" y="338074"/>
                </a:lnTo>
                <a:lnTo>
                  <a:pt x="673188" y="292204"/>
                </a:lnTo>
                <a:lnTo>
                  <a:pt x="664197" y="248208"/>
                </a:lnTo>
                <a:lnTo>
                  <a:pt x="649704" y="206490"/>
                </a:lnTo>
                <a:lnTo>
                  <a:pt x="630112" y="167451"/>
                </a:lnTo>
                <a:lnTo>
                  <a:pt x="605826" y="131496"/>
                </a:lnTo>
                <a:lnTo>
                  <a:pt x="577246" y="99028"/>
                </a:lnTo>
                <a:lnTo>
                  <a:pt x="544778" y="70448"/>
                </a:lnTo>
                <a:lnTo>
                  <a:pt x="508823" y="46162"/>
                </a:lnTo>
                <a:lnTo>
                  <a:pt x="469784" y="26570"/>
                </a:lnTo>
                <a:lnTo>
                  <a:pt x="428066" y="12077"/>
                </a:lnTo>
                <a:lnTo>
                  <a:pt x="384070" y="3086"/>
                </a:lnTo>
                <a:lnTo>
                  <a:pt x="338200" y="0"/>
                </a:lnTo>
                <a:close/>
              </a:path>
            </a:pathLst>
          </a:custGeom>
          <a:solidFill>
            <a:srgbClr val="0A78C2">
              <a:alpha val="85098"/>
            </a:srgbClr>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81" name="object 81"/>
          <p:cNvPicPr/>
          <p:nvPr/>
        </p:nvPicPr>
        <p:blipFill>
          <a:blip r:embed="rId7" cstate="print"/>
          <a:stretch>
            <a:fillRect/>
          </a:stretch>
        </p:blipFill>
        <p:spPr>
          <a:xfrm>
            <a:off x="7618571" y="3862071"/>
            <a:ext cx="117074" cy="111782"/>
          </a:xfrm>
          <a:prstGeom prst="rect">
            <a:avLst/>
          </a:prstGeom>
        </p:spPr>
      </p:pic>
      <p:sp>
        <p:nvSpPr>
          <p:cNvPr id="82" name="object 82"/>
          <p:cNvSpPr/>
          <p:nvPr/>
        </p:nvSpPr>
        <p:spPr>
          <a:xfrm>
            <a:off x="7523186" y="3912074"/>
            <a:ext cx="311785" cy="429259"/>
          </a:xfrm>
          <a:custGeom>
            <a:avLst/>
            <a:gdLst/>
            <a:ahLst/>
            <a:cxnLst/>
            <a:rect l="l" t="t" r="r" b="b"/>
            <a:pathLst>
              <a:path w="311784" h="429260">
                <a:moveTo>
                  <a:pt x="282412" y="0"/>
                </a:moveTo>
                <a:lnTo>
                  <a:pt x="203813" y="0"/>
                </a:lnTo>
                <a:lnTo>
                  <a:pt x="203813" y="11366"/>
                </a:lnTo>
                <a:lnTo>
                  <a:pt x="282412" y="11366"/>
                </a:lnTo>
                <a:lnTo>
                  <a:pt x="289466" y="12812"/>
                </a:lnTo>
                <a:lnTo>
                  <a:pt x="295223" y="16757"/>
                </a:lnTo>
                <a:lnTo>
                  <a:pt x="299102" y="22613"/>
                </a:lnTo>
                <a:lnTo>
                  <a:pt x="300524" y="29787"/>
                </a:lnTo>
                <a:lnTo>
                  <a:pt x="300525" y="399064"/>
                </a:lnTo>
                <a:lnTo>
                  <a:pt x="299103" y="406240"/>
                </a:lnTo>
                <a:lnTo>
                  <a:pt x="295224" y="412094"/>
                </a:lnTo>
                <a:lnTo>
                  <a:pt x="289467" y="416037"/>
                </a:lnTo>
                <a:lnTo>
                  <a:pt x="282413" y="417482"/>
                </a:lnTo>
                <a:lnTo>
                  <a:pt x="29282" y="417482"/>
                </a:lnTo>
                <a:lnTo>
                  <a:pt x="11173" y="29787"/>
                </a:lnTo>
                <a:lnTo>
                  <a:pt x="12594" y="22612"/>
                </a:lnTo>
                <a:lnTo>
                  <a:pt x="16470" y="16757"/>
                </a:lnTo>
                <a:lnTo>
                  <a:pt x="22226" y="12812"/>
                </a:lnTo>
                <a:lnTo>
                  <a:pt x="29281" y="11365"/>
                </a:lnTo>
                <a:lnTo>
                  <a:pt x="104412" y="11365"/>
                </a:lnTo>
                <a:lnTo>
                  <a:pt x="104412" y="0"/>
                </a:lnTo>
                <a:lnTo>
                  <a:pt x="29281" y="0"/>
                </a:lnTo>
                <a:lnTo>
                  <a:pt x="0" y="29787"/>
                </a:lnTo>
                <a:lnTo>
                  <a:pt x="0" y="399063"/>
                </a:lnTo>
                <a:lnTo>
                  <a:pt x="29282" y="428846"/>
                </a:lnTo>
                <a:lnTo>
                  <a:pt x="282413" y="428846"/>
                </a:lnTo>
                <a:lnTo>
                  <a:pt x="293815" y="426507"/>
                </a:lnTo>
                <a:lnTo>
                  <a:pt x="303124" y="420127"/>
                </a:lnTo>
                <a:lnTo>
                  <a:pt x="309399" y="410660"/>
                </a:lnTo>
                <a:lnTo>
                  <a:pt x="311699" y="399064"/>
                </a:lnTo>
                <a:lnTo>
                  <a:pt x="311699" y="29787"/>
                </a:lnTo>
                <a:lnTo>
                  <a:pt x="309398" y="18190"/>
                </a:lnTo>
                <a:lnTo>
                  <a:pt x="303123" y="8722"/>
                </a:lnTo>
                <a:lnTo>
                  <a:pt x="293815" y="2340"/>
                </a:lnTo>
                <a:lnTo>
                  <a:pt x="282412" y="0"/>
                </a:lnTo>
                <a:close/>
              </a:path>
            </a:pathLst>
          </a:custGeom>
          <a:solidFill>
            <a:srgbClr val="FFFFF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83" name="object 83"/>
          <p:cNvSpPr/>
          <p:nvPr/>
        </p:nvSpPr>
        <p:spPr>
          <a:xfrm>
            <a:off x="7523186" y="3912074"/>
            <a:ext cx="311785" cy="429259"/>
          </a:xfrm>
          <a:custGeom>
            <a:avLst/>
            <a:gdLst/>
            <a:ahLst/>
            <a:cxnLst/>
            <a:rect l="l" t="t" r="r" b="b"/>
            <a:pathLst>
              <a:path w="311784" h="429260">
                <a:moveTo>
                  <a:pt x="282413" y="428846"/>
                </a:moveTo>
                <a:lnTo>
                  <a:pt x="29282" y="428846"/>
                </a:lnTo>
                <a:lnTo>
                  <a:pt x="0" y="399063"/>
                </a:lnTo>
                <a:lnTo>
                  <a:pt x="0" y="29787"/>
                </a:lnTo>
                <a:lnTo>
                  <a:pt x="2299" y="18190"/>
                </a:lnTo>
                <a:lnTo>
                  <a:pt x="8572" y="8722"/>
                </a:lnTo>
                <a:lnTo>
                  <a:pt x="17879" y="2339"/>
                </a:lnTo>
                <a:lnTo>
                  <a:pt x="29281" y="0"/>
                </a:lnTo>
                <a:lnTo>
                  <a:pt x="104412" y="0"/>
                </a:lnTo>
                <a:lnTo>
                  <a:pt x="104412" y="11365"/>
                </a:lnTo>
                <a:lnTo>
                  <a:pt x="29281" y="11365"/>
                </a:lnTo>
                <a:lnTo>
                  <a:pt x="22226" y="12812"/>
                </a:lnTo>
                <a:lnTo>
                  <a:pt x="16470" y="16757"/>
                </a:lnTo>
                <a:lnTo>
                  <a:pt x="12594" y="22612"/>
                </a:lnTo>
                <a:lnTo>
                  <a:pt x="11173" y="29787"/>
                </a:lnTo>
                <a:lnTo>
                  <a:pt x="11173" y="399063"/>
                </a:lnTo>
                <a:lnTo>
                  <a:pt x="282413" y="417482"/>
                </a:lnTo>
                <a:lnTo>
                  <a:pt x="289467" y="416037"/>
                </a:lnTo>
                <a:lnTo>
                  <a:pt x="295224" y="412094"/>
                </a:lnTo>
                <a:lnTo>
                  <a:pt x="299103" y="406240"/>
                </a:lnTo>
                <a:lnTo>
                  <a:pt x="300525" y="399064"/>
                </a:lnTo>
                <a:lnTo>
                  <a:pt x="300524" y="29787"/>
                </a:lnTo>
                <a:lnTo>
                  <a:pt x="203813" y="11366"/>
                </a:lnTo>
                <a:lnTo>
                  <a:pt x="203813" y="0"/>
                </a:lnTo>
                <a:lnTo>
                  <a:pt x="282412" y="0"/>
                </a:lnTo>
                <a:lnTo>
                  <a:pt x="311699" y="29787"/>
                </a:lnTo>
                <a:lnTo>
                  <a:pt x="311699" y="399064"/>
                </a:lnTo>
                <a:lnTo>
                  <a:pt x="309399" y="410660"/>
                </a:lnTo>
                <a:lnTo>
                  <a:pt x="303124" y="420127"/>
                </a:lnTo>
                <a:lnTo>
                  <a:pt x="293815" y="426507"/>
                </a:lnTo>
                <a:lnTo>
                  <a:pt x="282413" y="428846"/>
                </a:lnTo>
                <a:close/>
              </a:path>
            </a:pathLst>
          </a:custGeom>
          <a:ln w="6459">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84" name="object 84"/>
          <p:cNvSpPr/>
          <p:nvPr/>
        </p:nvSpPr>
        <p:spPr>
          <a:xfrm>
            <a:off x="7558246" y="3947874"/>
            <a:ext cx="241935" cy="357505"/>
          </a:xfrm>
          <a:custGeom>
            <a:avLst/>
            <a:gdLst/>
            <a:ahLst/>
            <a:cxnLst/>
            <a:rect l="l" t="t" r="r" b="b"/>
            <a:pathLst>
              <a:path w="241934" h="357504">
                <a:moveTo>
                  <a:pt x="241440" y="121"/>
                </a:moveTo>
                <a:lnTo>
                  <a:pt x="195852" y="121"/>
                </a:lnTo>
                <a:lnTo>
                  <a:pt x="193409" y="2607"/>
                </a:lnTo>
                <a:lnTo>
                  <a:pt x="193409" y="8880"/>
                </a:lnTo>
                <a:lnTo>
                  <a:pt x="195852" y="11366"/>
                </a:lnTo>
                <a:lnTo>
                  <a:pt x="230265" y="11366"/>
                </a:lnTo>
                <a:lnTo>
                  <a:pt x="230265" y="296514"/>
                </a:lnTo>
                <a:lnTo>
                  <a:pt x="181603" y="346020"/>
                </a:lnTo>
                <a:lnTo>
                  <a:pt x="11173" y="346020"/>
                </a:lnTo>
                <a:lnTo>
                  <a:pt x="11173" y="11226"/>
                </a:lnTo>
                <a:lnTo>
                  <a:pt x="45592" y="11226"/>
                </a:lnTo>
                <a:lnTo>
                  <a:pt x="48032" y="8741"/>
                </a:lnTo>
                <a:lnTo>
                  <a:pt x="48032" y="2485"/>
                </a:lnTo>
                <a:lnTo>
                  <a:pt x="45592" y="0"/>
                </a:lnTo>
                <a:lnTo>
                  <a:pt x="0" y="0"/>
                </a:lnTo>
                <a:lnTo>
                  <a:pt x="0" y="357385"/>
                </a:lnTo>
                <a:lnTo>
                  <a:pt x="186216" y="357386"/>
                </a:lnTo>
                <a:lnTo>
                  <a:pt x="241440" y="301217"/>
                </a:lnTo>
                <a:lnTo>
                  <a:pt x="241440" y="121"/>
                </a:lnTo>
                <a:close/>
              </a:path>
            </a:pathLst>
          </a:custGeom>
          <a:solidFill>
            <a:srgbClr val="FFFFF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85" name="object 85"/>
          <p:cNvSpPr/>
          <p:nvPr/>
        </p:nvSpPr>
        <p:spPr>
          <a:xfrm>
            <a:off x="7558246" y="3947874"/>
            <a:ext cx="241935" cy="357505"/>
          </a:xfrm>
          <a:custGeom>
            <a:avLst/>
            <a:gdLst/>
            <a:ahLst/>
            <a:cxnLst/>
            <a:rect l="l" t="t" r="r" b="b"/>
            <a:pathLst>
              <a:path w="241934" h="357504">
                <a:moveTo>
                  <a:pt x="186216" y="357386"/>
                </a:moveTo>
                <a:lnTo>
                  <a:pt x="0" y="357385"/>
                </a:lnTo>
                <a:lnTo>
                  <a:pt x="0" y="0"/>
                </a:lnTo>
                <a:lnTo>
                  <a:pt x="42510" y="0"/>
                </a:lnTo>
                <a:lnTo>
                  <a:pt x="45592" y="0"/>
                </a:lnTo>
                <a:lnTo>
                  <a:pt x="48032" y="2485"/>
                </a:lnTo>
                <a:lnTo>
                  <a:pt x="48032" y="5613"/>
                </a:lnTo>
                <a:lnTo>
                  <a:pt x="48032" y="8741"/>
                </a:lnTo>
                <a:lnTo>
                  <a:pt x="45592" y="11226"/>
                </a:lnTo>
                <a:lnTo>
                  <a:pt x="42510" y="11226"/>
                </a:lnTo>
                <a:lnTo>
                  <a:pt x="11173" y="11226"/>
                </a:lnTo>
                <a:lnTo>
                  <a:pt x="11173" y="346020"/>
                </a:lnTo>
                <a:lnTo>
                  <a:pt x="181603" y="346020"/>
                </a:lnTo>
                <a:lnTo>
                  <a:pt x="230265" y="296514"/>
                </a:lnTo>
                <a:lnTo>
                  <a:pt x="230265" y="11366"/>
                </a:lnTo>
                <a:lnTo>
                  <a:pt x="198928" y="11366"/>
                </a:lnTo>
                <a:lnTo>
                  <a:pt x="195852" y="11366"/>
                </a:lnTo>
                <a:lnTo>
                  <a:pt x="193409" y="8880"/>
                </a:lnTo>
                <a:lnTo>
                  <a:pt x="193409" y="5752"/>
                </a:lnTo>
                <a:lnTo>
                  <a:pt x="193409" y="2607"/>
                </a:lnTo>
                <a:lnTo>
                  <a:pt x="195852" y="121"/>
                </a:lnTo>
                <a:lnTo>
                  <a:pt x="198928" y="121"/>
                </a:lnTo>
                <a:lnTo>
                  <a:pt x="241440" y="121"/>
                </a:lnTo>
                <a:lnTo>
                  <a:pt x="241440" y="301217"/>
                </a:lnTo>
                <a:lnTo>
                  <a:pt x="186216" y="357386"/>
                </a:lnTo>
                <a:close/>
              </a:path>
            </a:pathLst>
          </a:custGeom>
          <a:ln w="6455">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86" name="object 86"/>
          <p:cNvSpPr/>
          <p:nvPr/>
        </p:nvSpPr>
        <p:spPr>
          <a:xfrm>
            <a:off x="7606921" y="4096916"/>
            <a:ext cx="49530" cy="42545"/>
          </a:xfrm>
          <a:custGeom>
            <a:avLst/>
            <a:gdLst/>
            <a:ahLst/>
            <a:cxnLst/>
            <a:rect l="l" t="t" r="r" b="b"/>
            <a:pathLst>
              <a:path w="49529" h="42545">
                <a:moveTo>
                  <a:pt x="41096" y="0"/>
                </a:moveTo>
                <a:lnTo>
                  <a:pt x="17209" y="25738"/>
                </a:lnTo>
                <a:lnTo>
                  <a:pt x="7834" y="16197"/>
                </a:lnTo>
                <a:lnTo>
                  <a:pt x="0" y="24295"/>
                </a:lnTo>
                <a:lnTo>
                  <a:pt x="17466" y="42057"/>
                </a:lnTo>
                <a:lnTo>
                  <a:pt x="49187" y="7837"/>
                </a:lnTo>
                <a:lnTo>
                  <a:pt x="41096" y="0"/>
                </a:lnTo>
                <a:close/>
              </a:path>
            </a:pathLst>
          </a:custGeom>
          <a:solidFill>
            <a:srgbClr val="FFFFF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87" name="object 87"/>
          <p:cNvSpPr/>
          <p:nvPr/>
        </p:nvSpPr>
        <p:spPr>
          <a:xfrm>
            <a:off x="7606921" y="4096916"/>
            <a:ext cx="49530" cy="42545"/>
          </a:xfrm>
          <a:custGeom>
            <a:avLst/>
            <a:gdLst/>
            <a:ahLst/>
            <a:cxnLst/>
            <a:rect l="l" t="t" r="r" b="b"/>
            <a:pathLst>
              <a:path w="49529" h="42545">
                <a:moveTo>
                  <a:pt x="17466" y="42057"/>
                </a:moveTo>
                <a:lnTo>
                  <a:pt x="0" y="24295"/>
                </a:lnTo>
                <a:lnTo>
                  <a:pt x="7834" y="16197"/>
                </a:lnTo>
                <a:lnTo>
                  <a:pt x="17209" y="25738"/>
                </a:lnTo>
                <a:lnTo>
                  <a:pt x="41096" y="0"/>
                </a:lnTo>
                <a:lnTo>
                  <a:pt x="49187" y="7837"/>
                </a:lnTo>
                <a:lnTo>
                  <a:pt x="17466" y="42057"/>
                </a:lnTo>
                <a:close/>
              </a:path>
            </a:pathLst>
          </a:custGeom>
          <a:ln w="6484">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88" name="object 88"/>
          <p:cNvSpPr/>
          <p:nvPr/>
        </p:nvSpPr>
        <p:spPr>
          <a:xfrm>
            <a:off x="7606921" y="4011099"/>
            <a:ext cx="49530" cy="42545"/>
          </a:xfrm>
          <a:custGeom>
            <a:avLst/>
            <a:gdLst/>
            <a:ahLst/>
            <a:cxnLst/>
            <a:rect l="l" t="t" r="r" b="b"/>
            <a:pathLst>
              <a:path w="49529" h="42545">
                <a:moveTo>
                  <a:pt x="41096" y="0"/>
                </a:moveTo>
                <a:lnTo>
                  <a:pt x="17209" y="25720"/>
                </a:lnTo>
                <a:lnTo>
                  <a:pt x="7834" y="16197"/>
                </a:lnTo>
                <a:lnTo>
                  <a:pt x="0" y="24156"/>
                </a:lnTo>
                <a:lnTo>
                  <a:pt x="17466" y="42057"/>
                </a:lnTo>
                <a:lnTo>
                  <a:pt x="49187" y="7837"/>
                </a:lnTo>
                <a:lnTo>
                  <a:pt x="41096" y="0"/>
                </a:lnTo>
                <a:close/>
              </a:path>
            </a:pathLst>
          </a:custGeom>
          <a:solidFill>
            <a:srgbClr val="FFFFF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89" name="object 89"/>
          <p:cNvSpPr/>
          <p:nvPr/>
        </p:nvSpPr>
        <p:spPr>
          <a:xfrm>
            <a:off x="7606921" y="4011099"/>
            <a:ext cx="49530" cy="42545"/>
          </a:xfrm>
          <a:custGeom>
            <a:avLst/>
            <a:gdLst/>
            <a:ahLst/>
            <a:cxnLst/>
            <a:rect l="l" t="t" r="r" b="b"/>
            <a:pathLst>
              <a:path w="49529" h="42545">
                <a:moveTo>
                  <a:pt x="17466" y="42057"/>
                </a:moveTo>
                <a:lnTo>
                  <a:pt x="0" y="24156"/>
                </a:lnTo>
                <a:lnTo>
                  <a:pt x="7834" y="16197"/>
                </a:lnTo>
                <a:lnTo>
                  <a:pt x="17209" y="25720"/>
                </a:lnTo>
                <a:lnTo>
                  <a:pt x="41096" y="0"/>
                </a:lnTo>
                <a:lnTo>
                  <a:pt x="49187" y="7837"/>
                </a:lnTo>
                <a:lnTo>
                  <a:pt x="17466" y="42057"/>
                </a:lnTo>
                <a:close/>
              </a:path>
            </a:pathLst>
          </a:custGeom>
          <a:ln w="6484">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0" name="object 90"/>
          <p:cNvSpPr/>
          <p:nvPr/>
        </p:nvSpPr>
        <p:spPr>
          <a:xfrm>
            <a:off x="7669079" y="4041792"/>
            <a:ext cx="96520" cy="11430"/>
          </a:xfrm>
          <a:custGeom>
            <a:avLst/>
            <a:gdLst/>
            <a:ahLst/>
            <a:cxnLst/>
            <a:rect l="l" t="t" r="r" b="b"/>
            <a:pathLst>
              <a:path w="96520" h="11429">
                <a:moveTo>
                  <a:pt x="96064" y="0"/>
                </a:moveTo>
                <a:lnTo>
                  <a:pt x="0" y="0"/>
                </a:lnTo>
                <a:lnTo>
                  <a:pt x="0" y="11364"/>
                </a:lnTo>
                <a:lnTo>
                  <a:pt x="96064" y="11364"/>
                </a:lnTo>
                <a:lnTo>
                  <a:pt x="96064" y="0"/>
                </a:lnTo>
                <a:close/>
              </a:path>
            </a:pathLst>
          </a:custGeom>
          <a:solidFill>
            <a:srgbClr val="FFFFF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1" name="object 91"/>
          <p:cNvSpPr/>
          <p:nvPr/>
        </p:nvSpPr>
        <p:spPr>
          <a:xfrm>
            <a:off x="7669079" y="4041792"/>
            <a:ext cx="96520" cy="11430"/>
          </a:xfrm>
          <a:custGeom>
            <a:avLst/>
            <a:gdLst/>
            <a:ahLst/>
            <a:cxnLst/>
            <a:rect l="l" t="t" r="r" b="b"/>
            <a:pathLst>
              <a:path w="96520" h="11429">
                <a:moveTo>
                  <a:pt x="0" y="11364"/>
                </a:moveTo>
                <a:lnTo>
                  <a:pt x="96064" y="11364"/>
                </a:lnTo>
                <a:lnTo>
                  <a:pt x="96064" y="0"/>
                </a:lnTo>
                <a:lnTo>
                  <a:pt x="0" y="0"/>
                </a:lnTo>
                <a:lnTo>
                  <a:pt x="0" y="11364"/>
                </a:lnTo>
                <a:close/>
              </a:path>
            </a:pathLst>
          </a:custGeom>
          <a:ln w="6529">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2" name="object 92"/>
          <p:cNvSpPr/>
          <p:nvPr/>
        </p:nvSpPr>
        <p:spPr>
          <a:xfrm>
            <a:off x="7669079" y="4127088"/>
            <a:ext cx="96520" cy="11430"/>
          </a:xfrm>
          <a:custGeom>
            <a:avLst/>
            <a:gdLst/>
            <a:ahLst/>
            <a:cxnLst/>
            <a:rect l="l" t="t" r="r" b="b"/>
            <a:pathLst>
              <a:path w="96520" h="11429">
                <a:moveTo>
                  <a:pt x="96064" y="0"/>
                </a:moveTo>
                <a:lnTo>
                  <a:pt x="0" y="0"/>
                </a:lnTo>
                <a:lnTo>
                  <a:pt x="0" y="11364"/>
                </a:lnTo>
                <a:lnTo>
                  <a:pt x="96064" y="11364"/>
                </a:lnTo>
                <a:lnTo>
                  <a:pt x="96064" y="0"/>
                </a:lnTo>
                <a:close/>
              </a:path>
            </a:pathLst>
          </a:custGeom>
          <a:solidFill>
            <a:srgbClr val="FFFFF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3" name="object 93"/>
          <p:cNvSpPr/>
          <p:nvPr/>
        </p:nvSpPr>
        <p:spPr>
          <a:xfrm>
            <a:off x="7669079" y="4127088"/>
            <a:ext cx="96520" cy="11430"/>
          </a:xfrm>
          <a:custGeom>
            <a:avLst/>
            <a:gdLst/>
            <a:ahLst/>
            <a:cxnLst/>
            <a:rect l="l" t="t" r="r" b="b"/>
            <a:pathLst>
              <a:path w="96520" h="11429">
                <a:moveTo>
                  <a:pt x="0" y="11364"/>
                </a:moveTo>
                <a:lnTo>
                  <a:pt x="96064" y="11364"/>
                </a:lnTo>
                <a:lnTo>
                  <a:pt x="96064" y="0"/>
                </a:lnTo>
                <a:lnTo>
                  <a:pt x="0" y="0"/>
                </a:lnTo>
                <a:lnTo>
                  <a:pt x="0" y="11364"/>
                </a:lnTo>
                <a:close/>
              </a:path>
            </a:pathLst>
          </a:custGeom>
          <a:ln w="6529">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4" name="object 94"/>
          <p:cNvSpPr/>
          <p:nvPr/>
        </p:nvSpPr>
        <p:spPr>
          <a:xfrm>
            <a:off x="7606921" y="4182212"/>
            <a:ext cx="49530" cy="42545"/>
          </a:xfrm>
          <a:custGeom>
            <a:avLst/>
            <a:gdLst/>
            <a:ahLst/>
            <a:cxnLst/>
            <a:rect l="l" t="t" r="r" b="b"/>
            <a:pathLst>
              <a:path w="49529" h="42545">
                <a:moveTo>
                  <a:pt x="41096" y="0"/>
                </a:moveTo>
                <a:lnTo>
                  <a:pt x="17209" y="25732"/>
                </a:lnTo>
                <a:lnTo>
                  <a:pt x="7834" y="16065"/>
                </a:lnTo>
                <a:lnTo>
                  <a:pt x="0" y="24165"/>
                </a:lnTo>
                <a:lnTo>
                  <a:pt x="17466" y="41930"/>
                </a:lnTo>
                <a:lnTo>
                  <a:pt x="49187" y="7705"/>
                </a:lnTo>
                <a:lnTo>
                  <a:pt x="41096" y="0"/>
                </a:lnTo>
                <a:close/>
              </a:path>
            </a:pathLst>
          </a:custGeom>
          <a:solidFill>
            <a:srgbClr val="FFFFF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5" name="object 95"/>
          <p:cNvSpPr/>
          <p:nvPr/>
        </p:nvSpPr>
        <p:spPr>
          <a:xfrm>
            <a:off x="7606921" y="4182212"/>
            <a:ext cx="49530" cy="42545"/>
          </a:xfrm>
          <a:custGeom>
            <a:avLst/>
            <a:gdLst/>
            <a:ahLst/>
            <a:cxnLst/>
            <a:rect l="l" t="t" r="r" b="b"/>
            <a:pathLst>
              <a:path w="49529" h="42545">
                <a:moveTo>
                  <a:pt x="17466" y="41930"/>
                </a:moveTo>
                <a:lnTo>
                  <a:pt x="0" y="24165"/>
                </a:lnTo>
                <a:lnTo>
                  <a:pt x="7834" y="16065"/>
                </a:lnTo>
                <a:lnTo>
                  <a:pt x="17209" y="25732"/>
                </a:lnTo>
                <a:lnTo>
                  <a:pt x="41096" y="0"/>
                </a:lnTo>
                <a:lnTo>
                  <a:pt x="49187" y="7705"/>
                </a:lnTo>
                <a:lnTo>
                  <a:pt x="17466" y="41930"/>
                </a:lnTo>
                <a:close/>
              </a:path>
            </a:pathLst>
          </a:custGeom>
          <a:ln w="6484">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6" name="object 96"/>
          <p:cNvSpPr/>
          <p:nvPr/>
        </p:nvSpPr>
        <p:spPr>
          <a:xfrm>
            <a:off x="7669079" y="4212385"/>
            <a:ext cx="96520" cy="11430"/>
          </a:xfrm>
          <a:custGeom>
            <a:avLst/>
            <a:gdLst/>
            <a:ahLst/>
            <a:cxnLst/>
            <a:rect l="l" t="t" r="r" b="b"/>
            <a:pathLst>
              <a:path w="96520" h="11429">
                <a:moveTo>
                  <a:pt x="96064" y="0"/>
                </a:moveTo>
                <a:lnTo>
                  <a:pt x="0" y="0"/>
                </a:lnTo>
                <a:lnTo>
                  <a:pt x="0" y="11364"/>
                </a:lnTo>
                <a:lnTo>
                  <a:pt x="96064" y="11364"/>
                </a:lnTo>
                <a:lnTo>
                  <a:pt x="96064" y="0"/>
                </a:lnTo>
                <a:close/>
              </a:path>
            </a:pathLst>
          </a:custGeom>
          <a:solidFill>
            <a:srgbClr val="FFFFF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7" name="object 97"/>
          <p:cNvSpPr/>
          <p:nvPr/>
        </p:nvSpPr>
        <p:spPr>
          <a:xfrm>
            <a:off x="7669079" y="4212385"/>
            <a:ext cx="96520" cy="11430"/>
          </a:xfrm>
          <a:custGeom>
            <a:avLst/>
            <a:gdLst/>
            <a:ahLst/>
            <a:cxnLst/>
            <a:rect l="l" t="t" r="r" b="b"/>
            <a:pathLst>
              <a:path w="96520" h="11429">
                <a:moveTo>
                  <a:pt x="0" y="11364"/>
                </a:moveTo>
                <a:lnTo>
                  <a:pt x="96064" y="11364"/>
                </a:lnTo>
                <a:lnTo>
                  <a:pt x="96064" y="0"/>
                </a:lnTo>
                <a:lnTo>
                  <a:pt x="0" y="0"/>
                </a:lnTo>
                <a:lnTo>
                  <a:pt x="0" y="11364"/>
                </a:lnTo>
                <a:close/>
              </a:path>
            </a:pathLst>
          </a:custGeom>
          <a:ln w="6529">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98" name="object 98"/>
          <p:cNvPicPr/>
          <p:nvPr/>
        </p:nvPicPr>
        <p:blipFill>
          <a:blip r:embed="rId8" cstate="print"/>
          <a:stretch>
            <a:fillRect/>
          </a:stretch>
        </p:blipFill>
        <p:spPr>
          <a:xfrm>
            <a:off x="8011303" y="6106855"/>
            <a:ext cx="230378" cy="220852"/>
          </a:xfrm>
          <a:prstGeom prst="rect">
            <a:avLst/>
          </a:prstGeom>
        </p:spPr>
      </p:pic>
      <p:sp>
        <p:nvSpPr>
          <p:cNvPr id="99" name="object 99"/>
          <p:cNvSpPr/>
          <p:nvPr/>
        </p:nvSpPr>
        <p:spPr>
          <a:xfrm>
            <a:off x="8136017" y="6326821"/>
            <a:ext cx="45719" cy="194184"/>
          </a:xfrm>
          <a:custGeom>
            <a:avLst/>
            <a:gdLst/>
            <a:ahLst/>
            <a:cxnLst/>
            <a:rect l="l" t="t" r="r" b="b"/>
            <a:pathLst>
              <a:path h="493395">
                <a:moveTo>
                  <a:pt x="0" y="0"/>
                </a:moveTo>
                <a:lnTo>
                  <a:pt x="0" y="493268"/>
                </a:lnTo>
              </a:path>
            </a:pathLst>
          </a:custGeom>
          <a:ln w="6350">
            <a:solidFill>
              <a:srgbClr val="000000"/>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00" name="object 100"/>
          <p:cNvSpPr/>
          <p:nvPr/>
        </p:nvSpPr>
        <p:spPr>
          <a:xfrm>
            <a:off x="7788292" y="6579169"/>
            <a:ext cx="676275" cy="676275"/>
          </a:xfrm>
          <a:custGeom>
            <a:avLst/>
            <a:gdLst/>
            <a:ahLst/>
            <a:cxnLst/>
            <a:rect l="l" t="t" r="r" b="b"/>
            <a:pathLst>
              <a:path w="676275" h="676275">
                <a:moveTo>
                  <a:pt x="338200" y="0"/>
                </a:moveTo>
                <a:lnTo>
                  <a:pt x="292302" y="3086"/>
                </a:lnTo>
                <a:lnTo>
                  <a:pt x="248282" y="12078"/>
                </a:lnTo>
                <a:lnTo>
                  <a:pt x="206543" y="26572"/>
                </a:lnTo>
                <a:lnTo>
                  <a:pt x="167489" y="46166"/>
                </a:lnTo>
                <a:lnTo>
                  <a:pt x="131522" y="70458"/>
                </a:lnTo>
                <a:lnTo>
                  <a:pt x="99044" y="99044"/>
                </a:lnTo>
                <a:lnTo>
                  <a:pt x="70458" y="131522"/>
                </a:lnTo>
                <a:lnTo>
                  <a:pt x="46166" y="167489"/>
                </a:lnTo>
                <a:lnTo>
                  <a:pt x="26572" y="206543"/>
                </a:lnTo>
                <a:lnTo>
                  <a:pt x="12078" y="248282"/>
                </a:lnTo>
                <a:lnTo>
                  <a:pt x="3086" y="292302"/>
                </a:lnTo>
                <a:lnTo>
                  <a:pt x="0" y="338200"/>
                </a:lnTo>
                <a:lnTo>
                  <a:pt x="3086" y="384070"/>
                </a:lnTo>
                <a:lnTo>
                  <a:pt x="12078" y="428066"/>
                </a:lnTo>
                <a:lnTo>
                  <a:pt x="26572" y="469784"/>
                </a:lnTo>
                <a:lnTo>
                  <a:pt x="46166" y="508823"/>
                </a:lnTo>
                <a:lnTo>
                  <a:pt x="70458" y="544778"/>
                </a:lnTo>
                <a:lnTo>
                  <a:pt x="99044" y="577246"/>
                </a:lnTo>
                <a:lnTo>
                  <a:pt x="131522" y="605826"/>
                </a:lnTo>
                <a:lnTo>
                  <a:pt x="167489" y="630112"/>
                </a:lnTo>
                <a:lnTo>
                  <a:pt x="206543" y="649704"/>
                </a:lnTo>
                <a:lnTo>
                  <a:pt x="248282" y="664197"/>
                </a:lnTo>
                <a:lnTo>
                  <a:pt x="292302" y="673188"/>
                </a:lnTo>
                <a:lnTo>
                  <a:pt x="338200" y="676275"/>
                </a:lnTo>
                <a:lnTo>
                  <a:pt x="384070" y="673188"/>
                </a:lnTo>
                <a:lnTo>
                  <a:pt x="428066" y="664197"/>
                </a:lnTo>
                <a:lnTo>
                  <a:pt x="469784" y="649704"/>
                </a:lnTo>
                <a:lnTo>
                  <a:pt x="508823" y="630112"/>
                </a:lnTo>
                <a:lnTo>
                  <a:pt x="544778" y="605826"/>
                </a:lnTo>
                <a:lnTo>
                  <a:pt x="577246" y="577246"/>
                </a:lnTo>
                <a:lnTo>
                  <a:pt x="605826" y="544778"/>
                </a:lnTo>
                <a:lnTo>
                  <a:pt x="630112" y="508823"/>
                </a:lnTo>
                <a:lnTo>
                  <a:pt x="649704" y="469784"/>
                </a:lnTo>
                <a:lnTo>
                  <a:pt x="664197" y="428066"/>
                </a:lnTo>
                <a:lnTo>
                  <a:pt x="673188" y="384070"/>
                </a:lnTo>
                <a:lnTo>
                  <a:pt x="676275" y="338200"/>
                </a:lnTo>
                <a:lnTo>
                  <a:pt x="673188" y="292302"/>
                </a:lnTo>
                <a:lnTo>
                  <a:pt x="664197" y="248282"/>
                </a:lnTo>
                <a:lnTo>
                  <a:pt x="649704" y="206543"/>
                </a:lnTo>
                <a:lnTo>
                  <a:pt x="630112" y="167489"/>
                </a:lnTo>
                <a:lnTo>
                  <a:pt x="605826" y="131522"/>
                </a:lnTo>
                <a:lnTo>
                  <a:pt x="577246" y="99044"/>
                </a:lnTo>
                <a:lnTo>
                  <a:pt x="544778" y="70458"/>
                </a:lnTo>
                <a:lnTo>
                  <a:pt x="508823" y="46166"/>
                </a:lnTo>
                <a:lnTo>
                  <a:pt x="469784" y="26572"/>
                </a:lnTo>
                <a:lnTo>
                  <a:pt x="428066" y="12078"/>
                </a:lnTo>
                <a:lnTo>
                  <a:pt x="384070" y="3086"/>
                </a:lnTo>
                <a:lnTo>
                  <a:pt x="338200" y="0"/>
                </a:lnTo>
                <a:close/>
              </a:path>
            </a:pathLst>
          </a:custGeom>
          <a:solidFill>
            <a:srgbClr val="2C459F">
              <a:alpha val="85098"/>
            </a:srgbClr>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101" name="object 101"/>
          <p:cNvPicPr/>
          <p:nvPr/>
        </p:nvPicPr>
        <p:blipFill>
          <a:blip r:embed="rId9" cstate="print"/>
          <a:stretch>
            <a:fillRect/>
          </a:stretch>
        </p:blipFill>
        <p:spPr>
          <a:xfrm>
            <a:off x="7918270" y="6693069"/>
            <a:ext cx="407143" cy="401494"/>
          </a:xfrm>
          <a:prstGeom prst="rect">
            <a:avLst/>
          </a:prstGeom>
        </p:spPr>
      </p:pic>
      <p:pic>
        <p:nvPicPr>
          <p:cNvPr id="102" name="object 102"/>
          <p:cNvPicPr/>
          <p:nvPr/>
        </p:nvPicPr>
        <p:blipFill>
          <a:blip r:embed="rId10" cstate="print"/>
          <a:stretch>
            <a:fillRect/>
          </a:stretch>
        </p:blipFill>
        <p:spPr>
          <a:xfrm>
            <a:off x="4668028" y="6078280"/>
            <a:ext cx="230377" cy="220852"/>
          </a:xfrm>
          <a:prstGeom prst="rect">
            <a:avLst/>
          </a:prstGeom>
        </p:spPr>
      </p:pic>
      <p:sp>
        <p:nvSpPr>
          <p:cNvPr id="104" name="object 104"/>
          <p:cNvSpPr/>
          <p:nvPr/>
        </p:nvSpPr>
        <p:spPr>
          <a:xfrm>
            <a:off x="4445017" y="6560119"/>
            <a:ext cx="676275" cy="676275"/>
          </a:xfrm>
          <a:custGeom>
            <a:avLst/>
            <a:gdLst/>
            <a:ahLst/>
            <a:cxnLst/>
            <a:rect l="l" t="t" r="r" b="b"/>
            <a:pathLst>
              <a:path w="676275" h="676275">
                <a:moveTo>
                  <a:pt x="338200" y="0"/>
                </a:moveTo>
                <a:lnTo>
                  <a:pt x="292302" y="3086"/>
                </a:lnTo>
                <a:lnTo>
                  <a:pt x="248282" y="12078"/>
                </a:lnTo>
                <a:lnTo>
                  <a:pt x="206543" y="26572"/>
                </a:lnTo>
                <a:lnTo>
                  <a:pt x="167489" y="46166"/>
                </a:lnTo>
                <a:lnTo>
                  <a:pt x="131522" y="70458"/>
                </a:lnTo>
                <a:lnTo>
                  <a:pt x="99044" y="99044"/>
                </a:lnTo>
                <a:lnTo>
                  <a:pt x="70458" y="131522"/>
                </a:lnTo>
                <a:lnTo>
                  <a:pt x="46166" y="167489"/>
                </a:lnTo>
                <a:lnTo>
                  <a:pt x="26572" y="206543"/>
                </a:lnTo>
                <a:lnTo>
                  <a:pt x="12078" y="248282"/>
                </a:lnTo>
                <a:lnTo>
                  <a:pt x="3086" y="292302"/>
                </a:lnTo>
                <a:lnTo>
                  <a:pt x="0" y="338200"/>
                </a:lnTo>
                <a:lnTo>
                  <a:pt x="3086" y="384070"/>
                </a:lnTo>
                <a:lnTo>
                  <a:pt x="12078" y="428066"/>
                </a:lnTo>
                <a:lnTo>
                  <a:pt x="26572" y="469784"/>
                </a:lnTo>
                <a:lnTo>
                  <a:pt x="46166" y="508823"/>
                </a:lnTo>
                <a:lnTo>
                  <a:pt x="70458" y="544778"/>
                </a:lnTo>
                <a:lnTo>
                  <a:pt x="99044" y="577246"/>
                </a:lnTo>
                <a:lnTo>
                  <a:pt x="131522" y="605826"/>
                </a:lnTo>
                <a:lnTo>
                  <a:pt x="167489" y="630112"/>
                </a:lnTo>
                <a:lnTo>
                  <a:pt x="206543" y="649704"/>
                </a:lnTo>
                <a:lnTo>
                  <a:pt x="248282" y="664197"/>
                </a:lnTo>
                <a:lnTo>
                  <a:pt x="292302" y="673188"/>
                </a:lnTo>
                <a:lnTo>
                  <a:pt x="338200" y="676275"/>
                </a:lnTo>
                <a:lnTo>
                  <a:pt x="384070" y="673188"/>
                </a:lnTo>
                <a:lnTo>
                  <a:pt x="428066" y="664197"/>
                </a:lnTo>
                <a:lnTo>
                  <a:pt x="469784" y="649704"/>
                </a:lnTo>
                <a:lnTo>
                  <a:pt x="508823" y="630112"/>
                </a:lnTo>
                <a:lnTo>
                  <a:pt x="544778" y="605826"/>
                </a:lnTo>
                <a:lnTo>
                  <a:pt x="577246" y="577246"/>
                </a:lnTo>
                <a:lnTo>
                  <a:pt x="605826" y="544778"/>
                </a:lnTo>
                <a:lnTo>
                  <a:pt x="630112" y="508823"/>
                </a:lnTo>
                <a:lnTo>
                  <a:pt x="649704" y="469784"/>
                </a:lnTo>
                <a:lnTo>
                  <a:pt x="664197" y="428066"/>
                </a:lnTo>
                <a:lnTo>
                  <a:pt x="673188" y="384070"/>
                </a:lnTo>
                <a:lnTo>
                  <a:pt x="676275" y="338200"/>
                </a:lnTo>
                <a:lnTo>
                  <a:pt x="673188" y="292302"/>
                </a:lnTo>
                <a:lnTo>
                  <a:pt x="664197" y="248282"/>
                </a:lnTo>
                <a:lnTo>
                  <a:pt x="649704" y="206543"/>
                </a:lnTo>
                <a:lnTo>
                  <a:pt x="630112" y="167489"/>
                </a:lnTo>
                <a:lnTo>
                  <a:pt x="605826" y="131522"/>
                </a:lnTo>
                <a:lnTo>
                  <a:pt x="577246" y="99044"/>
                </a:lnTo>
                <a:lnTo>
                  <a:pt x="544778" y="70458"/>
                </a:lnTo>
                <a:lnTo>
                  <a:pt x="508823" y="46166"/>
                </a:lnTo>
                <a:lnTo>
                  <a:pt x="469784" y="26572"/>
                </a:lnTo>
                <a:lnTo>
                  <a:pt x="428066" y="12078"/>
                </a:lnTo>
                <a:lnTo>
                  <a:pt x="384070" y="3086"/>
                </a:lnTo>
                <a:lnTo>
                  <a:pt x="338200" y="0"/>
                </a:lnTo>
                <a:close/>
              </a:path>
            </a:pathLst>
          </a:custGeom>
          <a:solidFill>
            <a:srgbClr val="0A78C2"/>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06" name="object 106"/>
          <p:cNvSpPr/>
          <p:nvPr/>
        </p:nvSpPr>
        <p:spPr>
          <a:xfrm>
            <a:off x="4613128" y="6671353"/>
            <a:ext cx="424180" cy="440690"/>
          </a:xfrm>
          <a:custGeom>
            <a:avLst/>
            <a:gdLst/>
            <a:ahLst/>
            <a:cxnLst/>
            <a:rect l="l" t="t" r="r" b="b"/>
            <a:pathLst>
              <a:path w="424179" h="440690">
                <a:moveTo>
                  <a:pt x="318566" y="354283"/>
                </a:moveTo>
                <a:lnTo>
                  <a:pt x="318566" y="440458"/>
                </a:lnTo>
                <a:lnTo>
                  <a:pt x="0" y="440458"/>
                </a:lnTo>
                <a:lnTo>
                  <a:pt x="0" y="0"/>
                </a:lnTo>
                <a:lnTo>
                  <a:pt x="318566" y="0"/>
                </a:lnTo>
                <a:lnTo>
                  <a:pt x="318566" y="153200"/>
                </a:lnTo>
              </a:path>
              <a:path w="424179" h="440690">
                <a:moveTo>
                  <a:pt x="67568" y="86175"/>
                </a:moveTo>
                <a:lnTo>
                  <a:pt x="241336" y="86175"/>
                </a:lnTo>
              </a:path>
              <a:path w="424179" h="440690">
                <a:moveTo>
                  <a:pt x="67568" y="124475"/>
                </a:moveTo>
                <a:lnTo>
                  <a:pt x="241336" y="124475"/>
                </a:lnTo>
              </a:path>
              <a:path w="424179" h="440690">
                <a:moveTo>
                  <a:pt x="67568" y="162775"/>
                </a:moveTo>
                <a:lnTo>
                  <a:pt x="173760" y="162775"/>
                </a:lnTo>
              </a:path>
              <a:path w="424179" h="440690">
                <a:moveTo>
                  <a:pt x="172199" y="399357"/>
                </a:moveTo>
                <a:lnTo>
                  <a:pt x="179915" y="374320"/>
                </a:lnTo>
                <a:lnTo>
                  <a:pt x="191018" y="350708"/>
                </a:lnTo>
                <a:lnTo>
                  <a:pt x="222640" y="309097"/>
                </a:lnTo>
                <a:lnTo>
                  <a:pt x="376409" y="156599"/>
                </a:lnTo>
                <a:lnTo>
                  <a:pt x="392635" y="149932"/>
                </a:lnTo>
                <a:lnTo>
                  <a:pt x="401270" y="151599"/>
                </a:lnTo>
                <a:lnTo>
                  <a:pt x="408861" y="156599"/>
                </a:lnTo>
                <a:lnTo>
                  <a:pt x="416971" y="164642"/>
                </a:lnTo>
                <a:lnTo>
                  <a:pt x="422012" y="172171"/>
                </a:lnTo>
                <a:lnTo>
                  <a:pt x="423692" y="180734"/>
                </a:lnTo>
                <a:lnTo>
                  <a:pt x="422012" y="189294"/>
                </a:lnTo>
                <a:lnTo>
                  <a:pt x="263202" y="349328"/>
                </a:lnTo>
                <a:lnTo>
                  <a:pt x="221242" y="380684"/>
                </a:lnTo>
                <a:lnTo>
                  <a:pt x="197435" y="391700"/>
                </a:lnTo>
                <a:lnTo>
                  <a:pt x="172199" y="399357"/>
                </a:lnTo>
                <a:close/>
              </a:path>
            </a:pathLst>
          </a:custGeom>
          <a:ln w="15623">
            <a:solidFill>
              <a:schemeClr val="bg1"/>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107" name="object 107"/>
          <p:cNvPicPr/>
          <p:nvPr/>
        </p:nvPicPr>
        <p:blipFill>
          <a:blip r:embed="rId11" cstate="print"/>
          <a:stretch>
            <a:fillRect/>
          </a:stretch>
        </p:blipFill>
        <p:spPr>
          <a:xfrm>
            <a:off x="4957360" y="6844248"/>
            <a:ext cx="71076" cy="144403"/>
          </a:xfrm>
          <a:prstGeom prst="rect">
            <a:avLst/>
          </a:prstGeom>
        </p:spPr>
      </p:pic>
      <p:sp>
        <p:nvSpPr>
          <p:cNvPr id="108" name="object 108"/>
          <p:cNvSpPr/>
          <p:nvPr/>
        </p:nvSpPr>
        <p:spPr>
          <a:xfrm>
            <a:off x="4875124" y="6941400"/>
            <a:ext cx="40640" cy="40640"/>
          </a:xfrm>
          <a:custGeom>
            <a:avLst/>
            <a:gdLst/>
            <a:ahLst/>
            <a:cxnLst/>
            <a:rect l="l" t="t" r="r" b="b"/>
            <a:pathLst>
              <a:path w="40639" h="40640">
                <a:moveTo>
                  <a:pt x="0" y="0"/>
                </a:moveTo>
                <a:lnTo>
                  <a:pt x="40578" y="40230"/>
                </a:lnTo>
              </a:path>
            </a:pathLst>
          </a:custGeom>
          <a:ln w="15622">
            <a:solidFill>
              <a:srgbClr val="221F1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109" name="object 109"/>
          <p:cNvPicPr/>
          <p:nvPr/>
        </p:nvPicPr>
        <p:blipFill>
          <a:blip r:embed="rId10" cstate="print"/>
          <a:stretch>
            <a:fillRect/>
          </a:stretch>
        </p:blipFill>
        <p:spPr>
          <a:xfrm>
            <a:off x="10335403" y="3316030"/>
            <a:ext cx="230378" cy="220852"/>
          </a:xfrm>
          <a:prstGeom prst="rect">
            <a:avLst/>
          </a:prstGeom>
        </p:spPr>
      </p:pic>
      <p:sp>
        <p:nvSpPr>
          <p:cNvPr id="112" name="object 112"/>
          <p:cNvSpPr/>
          <p:nvPr/>
        </p:nvSpPr>
        <p:spPr>
          <a:xfrm>
            <a:off x="10188636" y="3861869"/>
            <a:ext cx="516890" cy="527050"/>
          </a:xfrm>
          <a:custGeom>
            <a:avLst/>
            <a:gdLst/>
            <a:ahLst/>
            <a:cxnLst/>
            <a:rect l="l" t="t" r="r" b="b"/>
            <a:pathLst>
              <a:path w="516890" h="527050">
                <a:moveTo>
                  <a:pt x="258167" y="33400"/>
                </a:moveTo>
                <a:lnTo>
                  <a:pt x="258167" y="14013"/>
                </a:lnTo>
              </a:path>
              <a:path w="516890" h="527050">
                <a:moveTo>
                  <a:pt x="258168" y="526502"/>
                </a:moveTo>
                <a:lnTo>
                  <a:pt x="258168" y="507109"/>
                </a:lnTo>
              </a:path>
              <a:path w="516890" h="527050">
                <a:moveTo>
                  <a:pt x="19538" y="270250"/>
                </a:moveTo>
                <a:lnTo>
                  <a:pt x="0" y="270250"/>
                </a:lnTo>
              </a:path>
              <a:path w="516890" h="527050">
                <a:moveTo>
                  <a:pt x="516327" y="270251"/>
                </a:moveTo>
                <a:lnTo>
                  <a:pt x="496795" y="270251"/>
                </a:lnTo>
              </a:path>
              <a:path w="516890" h="527050">
                <a:moveTo>
                  <a:pt x="89419" y="102767"/>
                </a:moveTo>
                <a:lnTo>
                  <a:pt x="75607" y="89054"/>
                </a:lnTo>
              </a:path>
              <a:path w="516890" h="527050">
                <a:moveTo>
                  <a:pt x="440703" y="451443"/>
                </a:moveTo>
                <a:lnTo>
                  <a:pt x="426908" y="437732"/>
                </a:lnTo>
              </a:path>
              <a:path w="516890" h="527050">
                <a:moveTo>
                  <a:pt x="89419" y="437732"/>
                </a:moveTo>
                <a:lnTo>
                  <a:pt x="75608" y="451443"/>
                </a:lnTo>
              </a:path>
              <a:path w="516890" h="527050">
                <a:moveTo>
                  <a:pt x="440703" y="89054"/>
                </a:moveTo>
                <a:lnTo>
                  <a:pt x="426907" y="102767"/>
                </a:lnTo>
              </a:path>
              <a:path w="516890" h="527050">
                <a:moveTo>
                  <a:pt x="153901" y="20449"/>
                </a:moveTo>
                <a:lnTo>
                  <a:pt x="145377" y="0"/>
                </a:lnTo>
              </a:path>
            </a:pathLst>
          </a:custGeom>
          <a:ln w="16960">
            <a:solidFill>
              <a:srgbClr val="1E1E1E"/>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13" name="object 113"/>
          <p:cNvSpPr/>
          <p:nvPr/>
        </p:nvSpPr>
        <p:spPr>
          <a:xfrm>
            <a:off x="10551050" y="4381938"/>
            <a:ext cx="8890" cy="20955"/>
          </a:xfrm>
          <a:custGeom>
            <a:avLst/>
            <a:gdLst/>
            <a:ahLst/>
            <a:cxnLst/>
            <a:rect l="l" t="t" r="r" b="b"/>
            <a:pathLst>
              <a:path w="8890" h="20954">
                <a:moveTo>
                  <a:pt x="8544" y="20444"/>
                </a:moveTo>
                <a:lnTo>
                  <a:pt x="0" y="0"/>
                </a:lnTo>
              </a:path>
            </a:pathLst>
          </a:custGeom>
          <a:ln w="17005">
            <a:solidFill>
              <a:srgbClr val="1E1E1E"/>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14" name="object 114"/>
          <p:cNvSpPr/>
          <p:nvPr/>
        </p:nvSpPr>
        <p:spPr>
          <a:xfrm>
            <a:off x="10174519" y="4020190"/>
            <a:ext cx="544830" cy="224154"/>
          </a:xfrm>
          <a:custGeom>
            <a:avLst/>
            <a:gdLst/>
            <a:ahLst/>
            <a:cxnLst/>
            <a:rect l="l" t="t" r="r" b="b"/>
            <a:pathLst>
              <a:path w="544829" h="224154">
                <a:moveTo>
                  <a:pt x="20598" y="215400"/>
                </a:moveTo>
                <a:lnTo>
                  <a:pt x="0" y="223879"/>
                </a:lnTo>
              </a:path>
              <a:path w="544829" h="224154">
                <a:moveTo>
                  <a:pt x="544563" y="0"/>
                </a:moveTo>
                <a:lnTo>
                  <a:pt x="523960" y="8460"/>
                </a:lnTo>
              </a:path>
              <a:path w="544829" h="224154">
                <a:moveTo>
                  <a:pt x="20598" y="8460"/>
                </a:moveTo>
                <a:lnTo>
                  <a:pt x="0" y="0"/>
                </a:lnTo>
              </a:path>
              <a:path w="544829" h="224154">
                <a:moveTo>
                  <a:pt x="544563" y="223879"/>
                </a:moveTo>
                <a:lnTo>
                  <a:pt x="523960" y="215401"/>
                </a:lnTo>
              </a:path>
            </a:pathLst>
          </a:custGeom>
          <a:ln w="16960">
            <a:solidFill>
              <a:srgbClr val="1E1E1E"/>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15" name="object 115"/>
          <p:cNvSpPr/>
          <p:nvPr/>
        </p:nvSpPr>
        <p:spPr>
          <a:xfrm>
            <a:off x="10334014" y="4381937"/>
            <a:ext cx="8890" cy="20955"/>
          </a:xfrm>
          <a:custGeom>
            <a:avLst/>
            <a:gdLst/>
            <a:ahLst/>
            <a:cxnLst/>
            <a:rect l="l" t="t" r="r" b="b"/>
            <a:pathLst>
              <a:path w="8890" h="20954">
                <a:moveTo>
                  <a:pt x="8523" y="0"/>
                </a:moveTo>
                <a:lnTo>
                  <a:pt x="0" y="20444"/>
                </a:lnTo>
              </a:path>
            </a:pathLst>
          </a:custGeom>
          <a:ln w="17005">
            <a:solidFill>
              <a:srgbClr val="1E1E1E"/>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153" name="Graphic 152" descr="Single gear outline">
            <a:extLst>
              <a:ext uri="{FF2B5EF4-FFF2-40B4-BE49-F238E27FC236}">
                <a16:creationId xmlns:a16="http://schemas.microsoft.com/office/drawing/2014/main" id="{9CE8216E-DFB8-F038-423C-F239881518D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27835" y="1560366"/>
            <a:ext cx="675169" cy="675169"/>
          </a:xfrm>
          <a:prstGeom prst="rect">
            <a:avLst/>
          </a:prstGeom>
        </p:spPr>
      </p:pic>
      <p:sp>
        <p:nvSpPr>
          <p:cNvPr id="111" name="object 111"/>
          <p:cNvSpPr/>
          <p:nvPr/>
        </p:nvSpPr>
        <p:spPr>
          <a:xfrm>
            <a:off x="10096752" y="3776662"/>
            <a:ext cx="676275" cy="676275"/>
          </a:xfrm>
          <a:custGeom>
            <a:avLst/>
            <a:gdLst/>
            <a:ahLst/>
            <a:cxnLst/>
            <a:rect l="l" t="t" r="r" b="b"/>
            <a:pathLst>
              <a:path w="676275" h="676275">
                <a:moveTo>
                  <a:pt x="338200" y="0"/>
                </a:moveTo>
                <a:lnTo>
                  <a:pt x="292302" y="3086"/>
                </a:lnTo>
                <a:lnTo>
                  <a:pt x="248282" y="12077"/>
                </a:lnTo>
                <a:lnTo>
                  <a:pt x="206543" y="26570"/>
                </a:lnTo>
                <a:lnTo>
                  <a:pt x="167489" y="46162"/>
                </a:lnTo>
                <a:lnTo>
                  <a:pt x="131522" y="70448"/>
                </a:lnTo>
                <a:lnTo>
                  <a:pt x="99044" y="99028"/>
                </a:lnTo>
                <a:lnTo>
                  <a:pt x="70458" y="131496"/>
                </a:lnTo>
                <a:lnTo>
                  <a:pt x="46166" y="167451"/>
                </a:lnTo>
                <a:lnTo>
                  <a:pt x="26572" y="206490"/>
                </a:lnTo>
                <a:lnTo>
                  <a:pt x="12078" y="248208"/>
                </a:lnTo>
                <a:lnTo>
                  <a:pt x="3086" y="292204"/>
                </a:lnTo>
                <a:lnTo>
                  <a:pt x="0" y="338074"/>
                </a:lnTo>
                <a:lnTo>
                  <a:pt x="3086" y="383972"/>
                </a:lnTo>
                <a:lnTo>
                  <a:pt x="12078" y="427992"/>
                </a:lnTo>
                <a:lnTo>
                  <a:pt x="26572" y="469731"/>
                </a:lnTo>
                <a:lnTo>
                  <a:pt x="46166" y="508785"/>
                </a:lnTo>
                <a:lnTo>
                  <a:pt x="70458" y="544752"/>
                </a:lnTo>
                <a:lnTo>
                  <a:pt x="99044" y="577230"/>
                </a:lnTo>
                <a:lnTo>
                  <a:pt x="131522" y="605816"/>
                </a:lnTo>
                <a:lnTo>
                  <a:pt x="167489" y="630108"/>
                </a:lnTo>
                <a:lnTo>
                  <a:pt x="206543" y="649702"/>
                </a:lnTo>
                <a:lnTo>
                  <a:pt x="248282" y="664196"/>
                </a:lnTo>
                <a:lnTo>
                  <a:pt x="292302" y="673188"/>
                </a:lnTo>
                <a:lnTo>
                  <a:pt x="338200" y="676275"/>
                </a:lnTo>
                <a:lnTo>
                  <a:pt x="384070" y="673188"/>
                </a:lnTo>
                <a:lnTo>
                  <a:pt x="428066" y="664196"/>
                </a:lnTo>
                <a:lnTo>
                  <a:pt x="469784" y="649702"/>
                </a:lnTo>
                <a:lnTo>
                  <a:pt x="508823" y="630108"/>
                </a:lnTo>
                <a:lnTo>
                  <a:pt x="544778" y="605816"/>
                </a:lnTo>
                <a:lnTo>
                  <a:pt x="577246" y="577230"/>
                </a:lnTo>
                <a:lnTo>
                  <a:pt x="605826" y="544752"/>
                </a:lnTo>
                <a:lnTo>
                  <a:pt x="630112" y="508785"/>
                </a:lnTo>
                <a:lnTo>
                  <a:pt x="649704" y="469731"/>
                </a:lnTo>
                <a:lnTo>
                  <a:pt x="664197" y="427992"/>
                </a:lnTo>
                <a:lnTo>
                  <a:pt x="673188" y="383972"/>
                </a:lnTo>
                <a:lnTo>
                  <a:pt x="676275" y="338074"/>
                </a:lnTo>
                <a:lnTo>
                  <a:pt x="673188" y="292204"/>
                </a:lnTo>
                <a:lnTo>
                  <a:pt x="664197" y="248208"/>
                </a:lnTo>
                <a:lnTo>
                  <a:pt x="649704" y="206490"/>
                </a:lnTo>
                <a:lnTo>
                  <a:pt x="630112" y="167451"/>
                </a:lnTo>
                <a:lnTo>
                  <a:pt x="605826" y="131496"/>
                </a:lnTo>
                <a:lnTo>
                  <a:pt x="577246" y="99028"/>
                </a:lnTo>
                <a:lnTo>
                  <a:pt x="544778" y="70448"/>
                </a:lnTo>
                <a:lnTo>
                  <a:pt x="508823" y="46162"/>
                </a:lnTo>
                <a:lnTo>
                  <a:pt x="469784" y="26570"/>
                </a:lnTo>
                <a:lnTo>
                  <a:pt x="428066" y="12077"/>
                </a:lnTo>
                <a:lnTo>
                  <a:pt x="384070" y="3086"/>
                </a:lnTo>
                <a:lnTo>
                  <a:pt x="338200" y="0"/>
                </a:lnTo>
                <a:close/>
              </a:path>
            </a:pathLst>
          </a:custGeom>
          <a:solidFill>
            <a:srgbClr val="2C459F"/>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Checkmark with solid fill">
            <a:extLst>
              <a:ext uri="{FF2B5EF4-FFF2-40B4-BE49-F238E27FC236}">
                <a16:creationId xmlns:a16="http://schemas.microsoft.com/office/drawing/2014/main" id="{C6D03FAD-F63D-5CA0-085A-64C0F19679C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97910" y="3908001"/>
            <a:ext cx="480918" cy="4809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F283C91-AD43-1413-D591-A7A71A7F915F}"/>
              </a:ext>
            </a:extLst>
          </p:cNvPr>
          <p:cNvSpPr>
            <a:spLocks noGrp="1"/>
          </p:cNvSpPr>
          <p:nvPr>
            <p:ph type="body" sz="quarter" idx="12"/>
          </p:nvPr>
        </p:nvSpPr>
        <p:spPr>
          <a:xfrm>
            <a:off x="291299" y="3976413"/>
            <a:ext cx="3747301" cy="2910284"/>
          </a:xfrm>
        </p:spPr>
        <p:txBody>
          <a:bodyPr wrap="square" lIns="0" tIns="0" rIns="0" bIns="0" anchor="t">
            <a:spAutoFit/>
          </a:bodyPr>
          <a:lstStyle/>
          <a:p>
            <a:pPr marL="12700" marR="112395">
              <a:lnSpc>
                <a:spcPct val="113399"/>
              </a:lnSpc>
              <a:spcBef>
                <a:spcPts val="985"/>
              </a:spcBef>
            </a:pPr>
            <a:r>
              <a:rPr lang="en-US">
                <a:latin typeface="Open Sans" panose="020B0606030504020204" pitchFamily="34" charset="0"/>
                <a:ea typeface="Open Sans" panose="020B0606030504020204" pitchFamily="34" charset="0"/>
                <a:cs typeface="Open Sans" panose="020B0606030504020204" pitchFamily="34" charset="0"/>
              </a:rPr>
              <a:t>Overall</a:t>
            </a:r>
            <a:r>
              <a:rPr lang="en-US" spc="10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activities</a:t>
            </a:r>
            <a:r>
              <a:rPr lang="en-US" spc="11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must</a:t>
            </a:r>
            <a:r>
              <a:rPr lang="en-US" spc="140">
                <a:latin typeface="Open Sans" panose="020B0606030504020204" pitchFamily="34" charset="0"/>
                <a:ea typeface="Open Sans" panose="020B0606030504020204" pitchFamily="34" charset="0"/>
                <a:cs typeface="Open Sans" panose="020B0606030504020204" pitchFamily="34" charset="0"/>
              </a:rPr>
              <a:t> </a:t>
            </a:r>
            <a:r>
              <a:rPr lang="en-US" spc="-10">
                <a:latin typeface="Open Sans" panose="020B0606030504020204" pitchFamily="34" charset="0"/>
                <a:ea typeface="Open Sans" panose="020B0606030504020204" pitchFamily="34" charset="0"/>
                <a:cs typeface="Open Sans" panose="020B0606030504020204" pitchFamily="34" charset="0"/>
              </a:rPr>
              <a:t>address either:</a:t>
            </a:r>
            <a:endParaRPr lang="en-US">
              <a:latin typeface="Open Sans" panose="020B0606030504020204" pitchFamily="34" charset="0"/>
              <a:ea typeface="Open Sans" panose="020B0606030504020204" pitchFamily="34" charset="0"/>
              <a:cs typeface="Open Sans" panose="020B0606030504020204" pitchFamily="34" charset="0"/>
            </a:endParaRPr>
          </a:p>
          <a:p>
            <a:pPr marL="354965" marR="5080" indent="-342900">
              <a:lnSpc>
                <a:spcPct val="113500"/>
              </a:lnSpc>
              <a:spcBef>
                <a:spcPts val="525"/>
              </a:spcBef>
              <a:buFont typeface="Arial" panose="020B0604020202020204" pitchFamily="34" charset="0"/>
              <a:buChar char="•"/>
              <a:tabLst>
                <a:tab pos="355600" algn="l"/>
              </a:tabLst>
            </a:pPr>
            <a:r>
              <a:rPr lang="en-US">
                <a:latin typeface="Open Sans" panose="020B0606030504020204" pitchFamily="34" charset="0"/>
                <a:ea typeface="Open Sans" panose="020B0606030504020204" pitchFamily="34" charset="0"/>
                <a:cs typeface="Open Sans" panose="020B0606030504020204" pitchFamily="34" charset="0"/>
              </a:rPr>
              <a:t>A</a:t>
            </a:r>
            <a:r>
              <a:rPr lang="en-US" spc="8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direct</a:t>
            </a:r>
            <a:r>
              <a:rPr lang="en-US" spc="9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or</a:t>
            </a:r>
            <a:r>
              <a:rPr lang="en-US" spc="14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indirect</a:t>
            </a:r>
            <a:r>
              <a:rPr lang="en-US" spc="8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impact</a:t>
            </a:r>
            <a:r>
              <a:rPr lang="en-US" spc="90">
                <a:latin typeface="Open Sans" panose="020B0606030504020204" pitchFamily="34" charset="0"/>
                <a:ea typeface="Open Sans" panose="020B0606030504020204" pitchFamily="34" charset="0"/>
                <a:cs typeface="Open Sans" panose="020B0606030504020204" pitchFamily="34" charset="0"/>
              </a:rPr>
              <a:t> </a:t>
            </a:r>
            <a:r>
              <a:rPr lang="en-US" spc="-25">
                <a:latin typeface="Open Sans" panose="020B0606030504020204" pitchFamily="34" charset="0"/>
                <a:ea typeface="Open Sans" panose="020B0606030504020204" pitchFamily="34" charset="0"/>
                <a:cs typeface="Open Sans" panose="020B0606030504020204" pitchFamily="34" charset="0"/>
              </a:rPr>
              <a:t>of </a:t>
            </a:r>
            <a:r>
              <a:rPr lang="en-US">
                <a:latin typeface="Open Sans" panose="020B0606030504020204" pitchFamily="34" charset="0"/>
                <a:ea typeface="Open Sans" panose="020B0606030504020204" pitchFamily="34" charset="0"/>
                <a:cs typeface="Open Sans" panose="020B0606030504020204" pitchFamily="34" charset="0"/>
              </a:rPr>
              <a:t>the</a:t>
            </a:r>
            <a:r>
              <a:rPr lang="en-US" spc="12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qualifying</a:t>
            </a:r>
            <a:r>
              <a:rPr lang="en-US" spc="95">
                <a:latin typeface="Open Sans" panose="020B0606030504020204" pitchFamily="34" charset="0"/>
                <a:ea typeface="Open Sans" panose="020B0606030504020204" pitchFamily="34" charset="0"/>
                <a:cs typeface="Open Sans" panose="020B0606030504020204" pitchFamily="34" charset="0"/>
              </a:rPr>
              <a:t> </a:t>
            </a:r>
            <a:r>
              <a:rPr lang="en-US" spc="-10">
                <a:latin typeface="Open Sans" panose="020B0606030504020204" pitchFamily="34" charset="0"/>
                <a:ea typeface="Open Sans" panose="020B0606030504020204" pitchFamily="34" charset="0"/>
                <a:cs typeface="Open Sans" panose="020B0606030504020204" pitchFamily="34" charset="0"/>
              </a:rPr>
              <a:t>disaster, or</a:t>
            </a:r>
            <a:endParaRPr lang="en-US">
              <a:latin typeface="Open Sans" panose="020B0606030504020204" pitchFamily="34" charset="0"/>
              <a:ea typeface="Open Sans" panose="020B0606030504020204" pitchFamily="34" charset="0"/>
              <a:cs typeface="Open Sans" panose="020B0606030504020204" pitchFamily="34" charset="0"/>
            </a:endParaRPr>
          </a:p>
          <a:p>
            <a:pPr marL="355600" marR="168910" indent="-343535">
              <a:lnSpc>
                <a:spcPct val="112500"/>
              </a:lnSpc>
              <a:spcBef>
                <a:spcPts val="630"/>
              </a:spcBef>
              <a:buFont typeface="Arial"/>
              <a:buChar char="•"/>
              <a:tabLst>
                <a:tab pos="355600" algn="l"/>
                <a:tab pos="1734820" algn="l"/>
              </a:tabLst>
            </a:pPr>
            <a:r>
              <a:rPr lang="en-US">
                <a:latin typeface="Open Sans" panose="020B0606030504020204" pitchFamily="34" charset="0"/>
                <a:ea typeface="Open Sans" panose="020B0606030504020204" pitchFamily="34" charset="0"/>
                <a:cs typeface="Open Sans" panose="020B0606030504020204" pitchFamily="34" charset="0"/>
              </a:rPr>
              <a:t>Mitigate</a:t>
            </a:r>
            <a:r>
              <a:rPr lang="en-US" spc="9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threats</a:t>
            </a:r>
            <a:r>
              <a:rPr lang="en-US" spc="9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from</a:t>
            </a:r>
            <a:r>
              <a:rPr lang="en-US" spc="140">
                <a:latin typeface="Open Sans" panose="020B0606030504020204" pitchFamily="34" charset="0"/>
                <a:ea typeface="Open Sans" panose="020B0606030504020204" pitchFamily="34" charset="0"/>
                <a:cs typeface="Open Sans" panose="020B0606030504020204" pitchFamily="34" charset="0"/>
              </a:rPr>
              <a:t> </a:t>
            </a:r>
            <a:r>
              <a:rPr lang="en-US" spc="-10">
                <a:latin typeface="Open Sans" panose="020B0606030504020204" pitchFamily="34" charset="0"/>
                <a:ea typeface="Open Sans" panose="020B0606030504020204" pitchFamily="34" charset="0"/>
                <a:cs typeface="Open Sans" panose="020B0606030504020204" pitchFamily="34" charset="0"/>
              </a:rPr>
              <a:t>future disasters. </a:t>
            </a:r>
            <a:r>
              <a:rPr lang="en-US">
                <a:latin typeface="Open Sans" panose="020B0606030504020204" pitchFamily="34" charset="0"/>
                <a:ea typeface="Open Sans" panose="020B0606030504020204" pitchFamily="34" charset="0"/>
                <a:cs typeface="Open Sans" panose="020B0606030504020204" pitchFamily="34" charset="0"/>
              </a:rPr>
              <a:t>Only</a:t>
            </a:r>
            <a:r>
              <a:rPr lang="en-US" spc="9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15%</a:t>
            </a:r>
            <a:r>
              <a:rPr lang="en-US" spc="8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of</a:t>
            </a:r>
            <a:r>
              <a:rPr lang="en-US" spc="55">
                <a:latin typeface="Open Sans" panose="020B0606030504020204" pitchFamily="34" charset="0"/>
                <a:ea typeface="Open Sans" panose="020B0606030504020204" pitchFamily="34" charset="0"/>
                <a:cs typeface="Open Sans" panose="020B0606030504020204" pitchFamily="34" charset="0"/>
              </a:rPr>
              <a:t> </a:t>
            </a:r>
            <a:r>
              <a:rPr lang="en-US" spc="-25">
                <a:latin typeface="Open Sans" panose="020B0606030504020204" pitchFamily="34" charset="0"/>
                <a:ea typeface="Open Sans" panose="020B0606030504020204" pitchFamily="34" charset="0"/>
                <a:cs typeface="Open Sans" panose="020B0606030504020204" pitchFamily="34" charset="0"/>
              </a:rPr>
              <a:t>the </a:t>
            </a:r>
            <a:r>
              <a:rPr lang="en-US">
                <a:latin typeface="Open Sans" panose="020B0606030504020204" pitchFamily="34" charset="0"/>
                <a:ea typeface="Open Sans" panose="020B0606030504020204" pitchFamily="34" charset="0"/>
                <a:cs typeface="Open Sans" panose="020B0606030504020204" pitchFamily="34" charset="0"/>
              </a:rPr>
              <a:t>funds</a:t>
            </a:r>
            <a:r>
              <a:rPr lang="en-US" spc="10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can</a:t>
            </a:r>
            <a:r>
              <a:rPr lang="en-US" spc="9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be</a:t>
            </a:r>
            <a:r>
              <a:rPr lang="en-US" spc="95">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spent</a:t>
            </a:r>
            <a:r>
              <a:rPr lang="en-US" spc="120">
                <a:latin typeface="Open Sans" panose="020B0606030504020204" pitchFamily="34" charset="0"/>
                <a:ea typeface="Open Sans" panose="020B0606030504020204" pitchFamily="34" charset="0"/>
                <a:cs typeface="Open Sans" panose="020B0606030504020204" pitchFamily="34" charset="0"/>
              </a:rPr>
              <a:t> </a:t>
            </a:r>
            <a:r>
              <a:rPr lang="en-US" spc="-25">
                <a:latin typeface="Open Sans" panose="020B0606030504020204" pitchFamily="34" charset="0"/>
                <a:ea typeface="Open Sans" panose="020B0606030504020204" pitchFamily="34" charset="0"/>
                <a:cs typeface="Open Sans" panose="020B0606030504020204" pitchFamily="34" charset="0"/>
              </a:rPr>
              <a:t>on </a:t>
            </a:r>
            <a:r>
              <a:rPr lang="en-US">
                <a:latin typeface="Open Sans" panose="020B0606030504020204" pitchFamily="34" charset="0"/>
                <a:ea typeface="Open Sans" panose="020B0606030504020204" pitchFamily="34" charset="0"/>
                <a:cs typeface="Open Sans" panose="020B0606030504020204" pitchFamily="34" charset="0"/>
              </a:rPr>
              <a:t>mitigation</a:t>
            </a:r>
            <a:r>
              <a:rPr lang="en-US" spc="195">
                <a:latin typeface="Open Sans" panose="020B0606030504020204" pitchFamily="34" charset="0"/>
                <a:ea typeface="Open Sans" panose="020B0606030504020204" pitchFamily="34" charset="0"/>
                <a:cs typeface="Open Sans" panose="020B0606030504020204" pitchFamily="34" charset="0"/>
              </a:rPr>
              <a:t> </a:t>
            </a:r>
            <a:r>
              <a:rPr lang="en-US" spc="-10">
                <a:latin typeface="Open Sans" panose="020B0606030504020204" pitchFamily="34" charset="0"/>
                <a:ea typeface="Open Sans" panose="020B0606030504020204" pitchFamily="34" charset="0"/>
                <a:cs typeface="Open Sans" panose="020B0606030504020204" pitchFamily="34" charset="0"/>
              </a:rPr>
              <a:t>activities</a:t>
            </a: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5">
            <a:extLst>
              <a:ext uri="{FF2B5EF4-FFF2-40B4-BE49-F238E27FC236}">
                <a16:creationId xmlns:a16="http://schemas.microsoft.com/office/drawing/2014/main" id="{17A804CB-D079-1AE8-703D-5D841879CFE5}"/>
              </a:ext>
            </a:extLst>
          </p:cNvPr>
          <p:cNvSpPr>
            <a:spLocks noGrp="1"/>
          </p:cNvSpPr>
          <p:nvPr>
            <p:ph type="body" sz="quarter" idx="14"/>
          </p:nvPr>
        </p:nvSpPr>
        <p:spPr>
          <a:xfrm>
            <a:off x="9777416" y="1381453"/>
            <a:ext cx="4051300" cy="746166"/>
          </a:xfrm>
        </p:spPr>
        <p:txBody>
          <a:bodyPr/>
          <a:lstStyle/>
          <a:p>
            <a:pPr marL="12700" marR="5080" indent="171450" algn="ctr">
              <a:lnSpc>
                <a:spcPct val="121700"/>
              </a:lnSpc>
              <a:spcBef>
                <a:spcPts val="244"/>
              </a:spcBef>
            </a:pPr>
            <a:r>
              <a:rPr lang="en-US" b="1" spc="-10">
                <a:solidFill>
                  <a:srgbClr val="2C459F"/>
                </a:solidFill>
                <a:latin typeface="Open Sans" panose="020B0606030504020204" pitchFamily="34" charset="0"/>
                <a:ea typeface="Open Sans" panose="020B0606030504020204" pitchFamily="34" charset="0"/>
                <a:cs typeface="Open Sans" panose="020B0606030504020204" pitchFamily="34" charset="0"/>
              </a:rPr>
              <a:t>Categorized</a:t>
            </a:r>
            <a:r>
              <a:rPr lang="en-US" b="1" spc="-55">
                <a:solidFill>
                  <a:srgbClr val="2C459F"/>
                </a:solidFill>
                <a:latin typeface="Open Sans" panose="020B0606030504020204" pitchFamily="34" charset="0"/>
                <a:ea typeface="Open Sans" panose="020B0606030504020204" pitchFamily="34" charset="0"/>
                <a:cs typeface="Open Sans" panose="020B0606030504020204" pitchFamily="34" charset="0"/>
              </a:rPr>
              <a:t> </a:t>
            </a:r>
            <a:r>
              <a:rPr lang="en-US" b="1">
                <a:solidFill>
                  <a:srgbClr val="2C459F"/>
                </a:solidFill>
                <a:latin typeface="Open Sans" panose="020B0606030504020204" pitchFamily="34" charset="0"/>
                <a:ea typeface="Open Sans" panose="020B0606030504020204" pitchFamily="34" charset="0"/>
                <a:cs typeface="Open Sans" panose="020B0606030504020204" pitchFamily="34" charset="0"/>
              </a:rPr>
              <a:t>as</a:t>
            </a:r>
            <a:r>
              <a:rPr lang="en-US" b="1" spc="-90">
                <a:solidFill>
                  <a:srgbClr val="2C459F"/>
                </a:solidFill>
                <a:latin typeface="Open Sans" panose="020B0606030504020204" pitchFamily="34" charset="0"/>
                <a:ea typeface="Open Sans" panose="020B0606030504020204" pitchFamily="34" charset="0"/>
                <a:cs typeface="Open Sans" panose="020B0606030504020204" pitchFamily="34" charset="0"/>
              </a:rPr>
              <a:t> </a:t>
            </a:r>
            <a:r>
              <a:rPr lang="en-US" b="1" spc="-10">
                <a:solidFill>
                  <a:srgbClr val="2C459F"/>
                </a:solidFill>
                <a:latin typeface="Open Sans" panose="020B0606030504020204" pitchFamily="34" charset="0"/>
                <a:ea typeface="Open Sans" panose="020B0606030504020204" pitchFamily="34" charset="0"/>
                <a:cs typeface="Open Sans" panose="020B0606030504020204" pitchFamily="34" charset="0"/>
              </a:rPr>
              <a:t>Eligible</a:t>
            </a:r>
            <a:r>
              <a:rPr lang="en-US" b="1" spc="-85">
                <a:solidFill>
                  <a:srgbClr val="2C459F"/>
                </a:solidFill>
                <a:latin typeface="Open Sans" panose="020B0606030504020204" pitchFamily="34" charset="0"/>
                <a:ea typeface="Open Sans" panose="020B0606030504020204" pitchFamily="34" charset="0"/>
                <a:cs typeface="Open Sans" panose="020B0606030504020204" pitchFamily="34" charset="0"/>
              </a:rPr>
              <a:t> </a:t>
            </a:r>
            <a:r>
              <a:rPr lang="en-US" b="1" spc="-10">
                <a:solidFill>
                  <a:srgbClr val="2C459F"/>
                </a:solidFill>
                <a:latin typeface="Open Sans" panose="020B0606030504020204" pitchFamily="34" charset="0"/>
                <a:ea typeface="Open Sans" panose="020B0606030504020204" pitchFamily="34" charset="0"/>
                <a:cs typeface="Open Sans" panose="020B0606030504020204" pitchFamily="34" charset="0"/>
              </a:rPr>
              <a:t>Activity</a:t>
            </a:r>
          </a:p>
          <a:p>
            <a:pPr marL="12700" marR="5080" indent="171450" algn="l">
              <a:lnSpc>
                <a:spcPct val="121700"/>
              </a:lnSpc>
              <a:spcBef>
                <a:spcPts val="244"/>
              </a:spcBef>
            </a:pPr>
            <a:endParaRPr lang="en-US">
              <a:solidFill>
                <a:srgbClr val="3433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3">
            <a:extLst>
              <a:ext uri="{FF2B5EF4-FFF2-40B4-BE49-F238E27FC236}">
                <a16:creationId xmlns:a16="http://schemas.microsoft.com/office/drawing/2014/main" id="{7C1D8424-AA0F-D902-8042-D17243288555}"/>
              </a:ext>
            </a:extLst>
          </p:cNvPr>
          <p:cNvSpPr txBox="1">
            <a:spLocks/>
          </p:cNvSpPr>
          <p:nvPr/>
        </p:nvSpPr>
        <p:spPr>
          <a:xfrm>
            <a:off x="152397" y="1322016"/>
            <a:ext cx="4403701" cy="615553"/>
          </a:xfrm>
          <a:prstGeom prst="rect">
            <a:avLst/>
          </a:prstGeom>
          <a:ln>
            <a:noFill/>
          </a:ln>
        </p:spPr>
        <p:txBody>
          <a:bodyPr wrap="square" lIns="0" tIns="0" rIns="0" bIns="0">
            <a:spAutoFit/>
          </a:bodyPr>
          <a:lstStyle>
            <a:lvl1pPr marL="0">
              <a:defRPr sz="2000" b="0" i="0">
                <a:solidFill>
                  <a:schemeClr val="tx1"/>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9935" marR="382270" indent="128905">
              <a:spcBef>
                <a:spcPts val="125"/>
              </a:spcBef>
            </a:pPr>
            <a:r>
              <a:rPr lang="en-US" b="1" spc="-30">
                <a:solidFill>
                  <a:srgbClr val="2C459F"/>
                </a:solidFill>
                <a:latin typeface="Open Sans" panose="020B0606030504020204" pitchFamily="34" charset="0"/>
                <a:ea typeface="Open Sans" panose="020B0606030504020204" pitchFamily="34" charset="0"/>
                <a:cs typeface="Open Sans" panose="020B0606030504020204" pitchFamily="34" charset="0"/>
              </a:rPr>
              <a:t>Tie-</a:t>
            </a:r>
            <a:r>
              <a:rPr lang="en-US" b="1">
                <a:solidFill>
                  <a:srgbClr val="2C459F"/>
                </a:solidFill>
                <a:latin typeface="Open Sans" panose="020B0606030504020204" pitchFamily="34" charset="0"/>
                <a:ea typeface="Open Sans" panose="020B0606030504020204" pitchFamily="34" charset="0"/>
                <a:cs typeface="Open Sans" panose="020B0606030504020204" pitchFamily="34" charset="0"/>
              </a:rPr>
              <a:t>Back</a:t>
            </a:r>
            <a:r>
              <a:rPr lang="en-US" b="1" spc="-70">
                <a:solidFill>
                  <a:srgbClr val="2C459F"/>
                </a:solidFill>
                <a:latin typeface="Open Sans" panose="020B0606030504020204" pitchFamily="34" charset="0"/>
                <a:ea typeface="Open Sans" panose="020B0606030504020204" pitchFamily="34" charset="0"/>
                <a:cs typeface="Open Sans" panose="020B0606030504020204" pitchFamily="34" charset="0"/>
              </a:rPr>
              <a:t> </a:t>
            </a:r>
            <a:r>
              <a:rPr lang="en-US" b="1">
                <a:solidFill>
                  <a:srgbClr val="2C459F"/>
                </a:solidFill>
                <a:latin typeface="Open Sans" panose="020B0606030504020204" pitchFamily="34" charset="0"/>
                <a:ea typeface="Open Sans" panose="020B0606030504020204" pitchFamily="34" charset="0"/>
                <a:cs typeface="Open Sans" panose="020B0606030504020204" pitchFamily="34" charset="0"/>
              </a:rPr>
              <a:t>to</a:t>
            </a:r>
            <a:r>
              <a:rPr lang="en-US" b="1" spc="-105">
                <a:solidFill>
                  <a:srgbClr val="2C459F"/>
                </a:solidFill>
                <a:latin typeface="Open Sans" panose="020B0606030504020204" pitchFamily="34" charset="0"/>
                <a:ea typeface="Open Sans" panose="020B0606030504020204" pitchFamily="34" charset="0"/>
                <a:cs typeface="Open Sans" panose="020B0606030504020204" pitchFamily="34" charset="0"/>
              </a:rPr>
              <a:t> </a:t>
            </a:r>
            <a:r>
              <a:rPr lang="en-US" b="1" spc="-10">
                <a:solidFill>
                  <a:srgbClr val="2C459F"/>
                </a:solidFill>
                <a:latin typeface="Open Sans" panose="020B0606030504020204" pitchFamily="34" charset="0"/>
                <a:ea typeface="Open Sans" panose="020B0606030504020204" pitchFamily="34" charset="0"/>
                <a:cs typeface="Open Sans" panose="020B0606030504020204" pitchFamily="34" charset="0"/>
              </a:rPr>
              <a:t>Disaster</a:t>
            </a:r>
            <a:r>
              <a:rPr lang="en-US" b="1" spc="-50">
                <a:solidFill>
                  <a:srgbClr val="2C459F"/>
                </a:solidFill>
                <a:latin typeface="Open Sans" panose="020B0606030504020204" pitchFamily="34" charset="0"/>
                <a:ea typeface="Open Sans" panose="020B0606030504020204" pitchFamily="34" charset="0"/>
                <a:cs typeface="Open Sans" panose="020B0606030504020204" pitchFamily="34" charset="0"/>
              </a:rPr>
              <a:t> </a:t>
            </a:r>
            <a:r>
              <a:rPr lang="en-US" b="1" spc="-25">
                <a:solidFill>
                  <a:srgbClr val="2C459F"/>
                </a:solidFill>
                <a:latin typeface="Open Sans" panose="020B0606030504020204" pitchFamily="34" charset="0"/>
                <a:ea typeface="Open Sans" panose="020B0606030504020204" pitchFamily="34" charset="0"/>
                <a:cs typeface="Open Sans" panose="020B0606030504020204" pitchFamily="34" charset="0"/>
              </a:rPr>
              <a:t>or </a:t>
            </a:r>
            <a:r>
              <a:rPr lang="en-US" b="1" spc="-10">
                <a:solidFill>
                  <a:srgbClr val="2C459F"/>
                </a:solidFill>
                <a:latin typeface="Open Sans" panose="020B0606030504020204" pitchFamily="34" charset="0"/>
                <a:ea typeface="Open Sans" panose="020B0606030504020204" pitchFamily="34" charset="0"/>
                <a:cs typeface="Open Sans" panose="020B0606030504020204" pitchFamily="34" charset="0"/>
              </a:rPr>
              <a:t>Mitigate</a:t>
            </a:r>
            <a:r>
              <a:rPr lang="en-US" b="1" spc="-85">
                <a:solidFill>
                  <a:srgbClr val="2C459F"/>
                </a:solidFill>
                <a:latin typeface="Open Sans" panose="020B0606030504020204" pitchFamily="34" charset="0"/>
                <a:ea typeface="Open Sans" panose="020B0606030504020204" pitchFamily="34" charset="0"/>
                <a:cs typeface="Open Sans" panose="020B0606030504020204" pitchFamily="34" charset="0"/>
              </a:rPr>
              <a:t> </a:t>
            </a:r>
            <a:r>
              <a:rPr lang="en-US" b="1">
                <a:solidFill>
                  <a:srgbClr val="2C459F"/>
                </a:solidFill>
                <a:latin typeface="Open Sans" panose="020B0606030504020204" pitchFamily="34" charset="0"/>
                <a:ea typeface="Open Sans" panose="020B0606030504020204" pitchFamily="34" charset="0"/>
                <a:cs typeface="Open Sans" panose="020B0606030504020204" pitchFamily="34" charset="0"/>
              </a:rPr>
              <a:t>Future</a:t>
            </a:r>
            <a:r>
              <a:rPr lang="en-US" b="1" spc="-85">
                <a:solidFill>
                  <a:srgbClr val="2C459F"/>
                </a:solidFill>
                <a:latin typeface="Open Sans" panose="020B0606030504020204" pitchFamily="34" charset="0"/>
                <a:ea typeface="Open Sans" panose="020B0606030504020204" pitchFamily="34" charset="0"/>
                <a:cs typeface="Open Sans" panose="020B0606030504020204" pitchFamily="34" charset="0"/>
              </a:rPr>
              <a:t> </a:t>
            </a:r>
            <a:r>
              <a:rPr lang="en-US" b="1" spc="-10">
                <a:solidFill>
                  <a:srgbClr val="2C459F"/>
                </a:solidFill>
                <a:latin typeface="Open Sans" panose="020B0606030504020204" pitchFamily="34" charset="0"/>
                <a:ea typeface="Open Sans" panose="020B0606030504020204" pitchFamily="34" charset="0"/>
                <a:cs typeface="Open Sans" panose="020B0606030504020204" pitchFamily="34" charset="0"/>
              </a:rPr>
              <a:t>Disasters</a:t>
            </a:r>
            <a:endParaRPr lang="en-US" b="1">
              <a:solidFill>
                <a:srgbClr val="2C459F"/>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AA745E1B-A525-8224-AB4A-B341007499AB}"/>
              </a:ext>
            </a:extLst>
          </p:cNvPr>
          <p:cNvCxnSpPr>
            <a:cxnSpLocks/>
          </p:cNvCxnSpPr>
          <p:nvPr/>
        </p:nvCxnSpPr>
        <p:spPr>
          <a:xfrm>
            <a:off x="291299" y="2972698"/>
            <a:ext cx="3532200" cy="0"/>
          </a:xfrm>
          <a:prstGeom prst="line">
            <a:avLst/>
          </a:prstGeom>
          <a:ln w="28575">
            <a:solidFill>
              <a:srgbClr val="0A78C2"/>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7E4E35D3-0FA4-EB9E-15EE-F2DD4C67A63E}"/>
              </a:ext>
            </a:extLst>
          </p:cNvPr>
          <p:cNvSpPr txBox="1">
            <a:spLocks/>
          </p:cNvSpPr>
          <p:nvPr/>
        </p:nvSpPr>
        <p:spPr>
          <a:xfrm>
            <a:off x="4556098" y="1460612"/>
            <a:ext cx="4051299" cy="307777"/>
          </a:xfrm>
          <a:prstGeom prst="rect">
            <a:avLst/>
          </a:prstGeom>
        </p:spPr>
        <p:txBody>
          <a:bodyPr wrap="square" lIns="0" tIns="0" rIns="0" bIns="0">
            <a:spAutoFit/>
          </a:bodyPr>
          <a:lstStyle>
            <a:lvl1pPr marL="0">
              <a:defRPr sz="2000" b="0" i="0">
                <a:solidFill>
                  <a:schemeClr val="tx1"/>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58570" algn="l">
              <a:spcBef>
                <a:spcPts val="765"/>
              </a:spcBef>
            </a:pPr>
            <a:r>
              <a:rPr lang="en-US" b="1" spc="-10">
                <a:solidFill>
                  <a:srgbClr val="2C459F"/>
                </a:solidFill>
                <a:latin typeface="Open Sans" panose="020B0606030504020204" pitchFamily="34" charset="0"/>
                <a:ea typeface="Open Sans" panose="020B0606030504020204" pitchFamily="34" charset="0"/>
                <a:cs typeface="Open Sans" panose="020B0606030504020204" pitchFamily="34" charset="0"/>
              </a:rPr>
              <a:t>National</a:t>
            </a:r>
            <a:r>
              <a:rPr lang="en-US" b="1" spc="-105">
                <a:solidFill>
                  <a:srgbClr val="2C459F"/>
                </a:solidFill>
                <a:latin typeface="Open Sans" panose="020B0606030504020204" pitchFamily="34" charset="0"/>
                <a:ea typeface="Open Sans" panose="020B0606030504020204" pitchFamily="34" charset="0"/>
                <a:cs typeface="Open Sans" panose="020B0606030504020204" pitchFamily="34" charset="0"/>
              </a:rPr>
              <a:t> </a:t>
            </a:r>
            <a:r>
              <a:rPr lang="en-US" b="1" spc="-10">
                <a:solidFill>
                  <a:srgbClr val="2C459F"/>
                </a:solidFill>
                <a:latin typeface="Open Sans" panose="020B0606030504020204" pitchFamily="34" charset="0"/>
                <a:ea typeface="Open Sans" panose="020B0606030504020204" pitchFamily="34" charset="0"/>
                <a:cs typeface="Open Sans" panose="020B0606030504020204" pitchFamily="34" charset="0"/>
              </a:rPr>
              <a:t>Objective</a:t>
            </a:r>
            <a:endParaRPr lang="en-US" b="1">
              <a:solidFill>
                <a:srgbClr val="2C459F"/>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4070FAE5-4D57-3694-C306-3A6357B95E3E}"/>
              </a:ext>
            </a:extLst>
          </p:cNvPr>
          <p:cNvCxnSpPr>
            <a:cxnSpLocks/>
          </p:cNvCxnSpPr>
          <p:nvPr/>
        </p:nvCxnSpPr>
        <p:spPr>
          <a:xfrm>
            <a:off x="4556098" y="2971660"/>
            <a:ext cx="4752565" cy="0"/>
          </a:xfrm>
          <a:prstGeom prst="line">
            <a:avLst/>
          </a:prstGeom>
          <a:ln w="28575">
            <a:solidFill>
              <a:srgbClr val="2C459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E1059C-1CB4-C7C2-90FF-4889F41D622A}"/>
              </a:ext>
            </a:extLst>
          </p:cNvPr>
          <p:cNvCxnSpPr>
            <a:cxnSpLocks/>
          </p:cNvCxnSpPr>
          <p:nvPr/>
        </p:nvCxnSpPr>
        <p:spPr>
          <a:xfrm>
            <a:off x="10064750" y="2971660"/>
            <a:ext cx="3581400" cy="0"/>
          </a:xfrm>
          <a:prstGeom prst="line">
            <a:avLst/>
          </a:prstGeom>
          <a:ln w="28575">
            <a:solidFill>
              <a:srgbClr val="2C459F"/>
            </a:solidFill>
          </a:ln>
        </p:spPr>
        <p:style>
          <a:lnRef idx="1">
            <a:schemeClr val="accent1"/>
          </a:lnRef>
          <a:fillRef idx="0">
            <a:schemeClr val="accent1"/>
          </a:fillRef>
          <a:effectRef idx="0">
            <a:schemeClr val="accent1"/>
          </a:effectRef>
          <a:fontRef idx="minor">
            <a:schemeClr val="tx1"/>
          </a:fontRef>
        </p:style>
      </p:cxnSp>
      <p:sp>
        <p:nvSpPr>
          <p:cNvPr id="17" name="Text Placeholder 4">
            <a:extLst>
              <a:ext uri="{FF2B5EF4-FFF2-40B4-BE49-F238E27FC236}">
                <a16:creationId xmlns:a16="http://schemas.microsoft.com/office/drawing/2014/main" id="{B72CB602-2371-39EC-F9AB-40CE06E2C5F5}"/>
              </a:ext>
            </a:extLst>
          </p:cNvPr>
          <p:cNvSpPr txBox="1">
            <a:spLocks/>
          </p:cNvSpPr>
          <p:nvPr/>
        </p:nvSpPr>
        <p:spPr>
          <a:xfrm>
            <a:off x="10283361" y="3970491"/>
            <a:ext cx="3872285" cy="3568156"/>
          </a:xfrm>
          <a:prstGeom prst="rect">
            <a:avLst/>
          </a:prstGeom>
        </p:spPr>
        <p:txBody>
          <a:bodyPr wrap="square" lIns="0" tIns="0" rIns="0" bIns="0">
            <a:spAutoFit/>
          </a:bodyPr>
          <a:lstStyle>
            <a:lvl1pPr marL="0">
              <a:defRPr sz="2000" b="0" i="0">
                <a:solidFill>
                  <a:schemeClr val="tx1"/>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gn="l">
              <a:lnSpc>
                <a:spcPct val="113399"/>
              </a:lnSpc>
              <a:spcBef>
                <a:spcPts val="370"/>
              </a:spcBef>
            </a:pPr>
            <a:r>
              <a:rPr lang="en-US">
                <a:latin typeface="Open Sans" panose="020B0606030504020204" pitchFamily="34" charset="0"/>
                <a:ea typeface="Open Sans" panose="020B0606030504020204" pitchFamily="34" charset="0"/>
                <a:cs typeface="Open Sans" panose="020B0606030504020204" pitchFamily="34" charset="0"/>
              </a:rPr>
              <a:t>Eligible activities typically fall into these main categories:</a:t>
            </a:r>
          </a:p>
          <a:p>
            <a:pPr marL="298450" indent="-285750">
              <a:spcBef>
                <a:spcPts val="844"/>
              </a:spcBef>
              <a:buFont typeface="Arial"/>
              <a:buChar char="•"/>
              <a:tabLst>
                <a:tab pos="298450" algn="l"/>
              </a:tabLst>
            </a:pPr>
            <a:r>
              <a:rPr lang="en-US" spc="-10">
                <a:latin typeface="Open Sans" panose="020B0606030504020204" pitchFamily="34" charset="0"/>
                <a:ea typeface="Open Sans" panose="020B0606030504020204" pitchFamily="34" charset="0"/>
                <a:cs typeface="Open Sans" panose="020B0606030504020204" pitchFamily="34" charset="0"/>
              </a:rPr>
              <a:t>Housing</a:t>
            </a:r>
            <a:endParaRPr lang="en-US">
              <a:latin typeface="Open Sans" panose="020B0606030504020204" pitchFamily="34" charset="0"/>
              <a:ea typeface="Open Sans" panose="020B0606030504020204" pitchFamily="34" charset="0"/>
              <a:cs typeface="Open Sans" panose="020B0606030504020204" pitchFamily="34" charset="0"/>
            </a:endParaRPr>
          </a:p>
          <a:p>
            <a:pPr marL="298450" indent="-285750">
              <a:spcBef>
                <a:spcPts val="840"/>
              </a:spcBef>
              <a:buFont typeface="Arial"/>
              <a:buChar char="•"/>
              <a:tabLst>
                <a:tab pos="298450" algn="l"/>
              </a:tabLst>
            </a:pPr>
            <a:r>
              <a:rPr lang="en-US">
                <a:latin typeface="Open Sans" panose="020B0606030504020204" pitchFamily="34" charset="0"/>
                <a:ea typeface="Open Sans" panose="020B0606030504020204" pitchFamily="34" charset="0"/>
                <a:cs typeface="Open Sans" panose="020B0606030504020204" pitchFamily="34" charset="0"/>
              </a:rPr>
              <a:t>Economic</a:t>
            </a:r>
            <a:r>
              <a:rPr lang="en-US" spc="-85">
                <a:latin typeface="Open Sans" panose="020B0606030504020204" pitchFamily="34" charset="0"/>
                <a:ea typeface="Open Sans" panose="020B0606030504020204" pitchFamily="34" charset="0"/>
                <a:cs typeface="Open Sans" panose="020B0606030504020204" pitchFamily="34" charset="0"/>
              </a:rPr>
              <a:t> </a:t>
            </a:r>
            <a:r>
              <a:rPr lang="en-US" spc="-10">
                <a:latin typeface="Open Sans" panose="020B0606030504020204" pitchFamily="34" charset="0"/>
                <a:ea typeface="Open Sans" panose="020B0606030504020204" pitchFamily="34" charset="0"/>
                <a:cs typeface="Open Sans" panose="020B0606030504020204" pitchFamily="34" charset="0"/>
              </a:rPr>
              <a:t>Revitalization</a:t>
            </a:r>
          </a:p>
          <a:p>
            <a:pPr marL="298450" indent="-285750">
              <a:spcBef>
                <a:spcPts val="840"/>
              </a:spcBef>
              <a:buFont typeface="Arial"/>
              <a:buChar char="•"/>
              <a:tabLst>
                <a:tab pos="298450" algn="l"/>
              </a:tabLst>
            </a:pPr>
            <a:r>
              <a:rPr lang="en-US" spc="-10">
                <a:latin typeface="Open Sans" panose="020B0606030504020204" pitchFamily="34" charset="0"/>
                <a:ea typeface="Open Sans" panose="020B0606030504020204" pitchFamily="34" charset="0"/>
                <a:cs typeface="Open Sans" panose="020B0606030504020204" pitchFamily="34" charset="0"/>
              </a:rPr>
              <a:t>Infrastructure/ Public Facilities</a:t>
            </a:r>
            <a:endParaRPr lang="en-US">
              <a:latin typeface="Open Sans" panose="020B0606030504020204" pitchFamily="34" charset="0"/>
              <a:ea typeface="Open Sans" panose="020B0606030504020204" pitchFamily="34" charset="0"/>
              <a:cs typeface="Open Sans" panose="020B0606030504020204" pitchFamily="34" charset="0"/>
            </a:endParaRPr>
          </a:p>
          <a:p>
            <a:pPr marL="298450" indent="-285750">
              <a:spcBef>
                <a:spcPts val="770"/>
              </a:spcBef>
              <a:buFont typeface="Arial"/>
              <a:buChar char="•"/>
              <a:tabLst>
                <a:tab pos="298450" algn="l"/>
              </a:tabLst>
            </a:pPr>
            <a:r>
              <a:rPr lang="en-US">
                <a:latin typeface="Open Sans" panose="020B0606030504020204" pitchFamily="34" charset="0"/>
                <a:ea typeface="Open Sans" panose="020B0606030504020204" pitchFamily="34" charset="0"/>
                <a:cs typeface="Open Sans" panose="020B0606030504020204" pitchFamily="34" charset="0"/>
              </a:rPr>
              <a:t>Public/</a:t>
            </a:r>
            <a:r>
              <a:rPr lang="en-US" spc="-40">
                <a:latin typeface="Open Sans" panose="020B0606030504020204" pitchFamily="34" charset="0"/>
                <a:ea typeface="Open Sans" panose="020B0606030504020204" pitchFamily="34" charset="0"/>
                <a:cs typeface="Open Sans" panose="020B0606030504020204" pitchFamily="34" charset="0"/>
              </a:rPr>
              <a:t> </a:t>
            </a:r>
            <a:r>
              <a:rPr lang="en-US">
                <a:latin typeface="Open Sans" panose="020B0606030504020204" pitchFamily="34" charset="0"/>
                <a:ea typeface="Open Sans" panose="020B0606030504020204" pitchFamily="34" charset="0"/>
                <a:cs typeface="Open Sans" panose="020B0606030504020204" pitchFamily="34" charset="0"/>
              </a:rPr>
              <a:t>Social</a:t>
            </a:r>
            <a:r>
              <a:rPr lang="en-US" spc="-35">
                <a:latin typeface="Open Sans" panose="020B0606030504020204" pitchFamily="34" charset="0"/>
                <a:ea typeface="Open Sans" panose="020B0606030504020204" pitchFamily="34" charset="0"/>
                <a:cs typeface="Open Sans" panose="020B0606030504020204" pitchFamily="34" charset="0"/>
              </a:rPr>
              <a:t> </a:t>
            </a:r>
            <a:r>
              <a:rPr lang="en-US" spc="-10">
                <a:latin typeface="Open Sans" panose="020B0606030504020204" pitchFamily="34" charset="0"/>
                <a:ea typeface="Open Sans" panose="020B0606030504020204" pitchFamily="34" charset="0"/>
                <a:cs typeface="Open Sans" panose="020B0606030504020204" pitchFamily="34" charset="0"/>
              </a:rPr>
              <a:t>Services</a:t>
            </a:r>
            <a:endParaRPr lang="en-US">
              <a:latin typeface="Open Sans" panose="020B0606030504020204" pitchFamily="34" charset="0"/>
              <a:ea typeface="Open Sans" panose="020B0606030504020204" pitchFamily="34" charset="0"/>
              <a:cs typeface="Open Sans" panose="020B0606030504020204" pitchFamily="34" charset="0"/>
            </a:endParaRPr>
          </a:p>
          <a:p>
            <a:pPr marL="298450" indent="-285750">
              <a:spcBef>
                <a:spcPts val="845"/>
              </a:spcBef>
              <a:buFont typeface="Arial"/>
              <a:buChar char="•"/>
              <a:tabLst>
                <a:tab pos="298450" algn="l"/>
              </a:tabLst>
            </a:pPr>
            <a:r>
              <a:rPr lang="en-US" spc="-10">
                <a:latin typeface="Open Sans" panose="020B0606030504020204" pitchFamily="34" charset="0"/>
                <a:ea typeface="Open Sans" panose="020B0606030504020204" pitchFamily="34" charset="0"/>
                <a:cs typeface="Open Sans" panose="020B0606030504020204" pitchFamily="34" charset="0"/>
              </a:rPr>
              <a:t>Mitigation</a:t>
            </a:r>
            <a:endParaRPr lang="en-US">
              <a:latin typeface="Open Sans" panose="020B0606030504020204" pitchFamily="34" charset="0"/>
              <a:ea typeface="Open Sans" panose="020B0606030504020204" pitchFamily="34" charset="0"/>
              <a:cs typeface="Open Sans" panose="020B0606030504020204" pitchFamily="34" charset="0"/>
            </a:endParaRPr>
          </a:p>
          <a:p>
            <a:pPr marL="298450" indent="-285750">
              <a:spcBef>
                <a:spcPts val="844"/>
              </a:spcBef>
              <a:buFont typeface="Arial"/>
              <a:buChar char="•"/>
              <a:tabLst>
                <a:tab pos="298450" algn="l"/>
              </a:tabLst>
            </a:pPr>
            <a:r>
              <a:rPr lang="en-US" spc="-10">
                <a:latin typeface="Open Sans" panose="020B0606030504020204" pitchFamily="34" charset="0"/>
                <a:ea typeface="Open Sans" panose="020B0606030504020204" pitchFamily="34" charset="0"/>
                <a:cs typeface="Open Sans" panose="020B0606030504020204" pitchFamily="34" charset="0"/>
              </a:rPr>
              <a:t>Planning</a:t>
            </a:r>
            <a:endParaRPr lang="en-US">
              <a:latin typeface="Open Sans" panose="020B0606030504020204" pitchFamily="34" charset="0"/>
              <a:ea typeface="Open Sans" panose="020B0606030504020204" pitchFamily="34" charset="0"/>
              <a:cs typeface="Open Sans" panose="020B0606030504020204" pitchFamily="34" charset="0"/>
            </a:endParaRPr>
          </a:p>
          <a:p>
            <a:pPr marL="298450" indent="-285750">
              <a:spcBef>
                <a:spcPts val="765"/>
              </a:spcBef>
              <a:buFont typeface="Arial"/>
              <a:buChar char="•"/>
              <a:tabLst>
                <a:tab pos="298450" algn="l"/>
              </a:tabLst>
            </a:pPr>
            <a:r>
              <a:rPr lang="en-US" spc="-10">
                <a:latin typeface="Open Sans" panose="020B0606030504020204" pitchFamily="34" charset="0"/>
                <a:ea typeface="Open Sans" panose="020B0606030504020204" pitchFamily="34" charset="0"/>
                <a:cs typeface="Open Sans" panose="020B0606030504020204" pitchFamily="34" charset="0"/>
              </a:rPr>
              <a:t>Administration</a:t>
            </a:r>
          </a:p>
        </p:txBody>
      </p:sp>
      <p:sp>
        <p:nvSpPr>
          <p:cNvPr id="7" name="Oval 6">
            <a:extLst>
              <a:ext uri="{FF2B5EF4-FFF2-40B4-BE49-F238E27FC236}">
                <a16:creationId xmlns:a16="http://schemas.microsoft.com/office/drawing/2014/main" id="{72DA2F07-A4E6-9202-DBDB-98908F2C1AA0}"/>
              </a:ext>
            </a:extLst>
          </p:cNvPr>
          <p:cNvSpPr/>
          <p:nvPr/>
        </p:nvSpPr>
        <p:spPr>
          <a:xfrm>
            <a:off x="1370700" y="2286000"/>
            <a:ext cx="1373397" cy="1373396"/>
          </a:xfrm>
          <a:prstGeom prst="ellipse">
            <a:avLst/>
          </a:prstGeom>
          <a:solidFill>
            <a:srgbClr val="0A78C2"/>
          </a:solidFill>
          <a:ln w="349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endParaRPr lang="en-US" sz="2592">
              <a:latin typeface="Open Sans" panose="020B0606030504020204" pitchFamily="34" charset="0"/>
              <a:ea typeface="Open Sans" panose="020B0606030504020204" pitchFamily="34" charset="0"/>
              <a:cs typeface="Open Sans" panose="020B0606030504020204" pitchFamily="34" charset="0"/>
            </a:endParaRPr>
          </a:p>
        </p:txBody>
      </p:sp>
      <p:sp>
        <p:nvSpPr>
          <p:cNvPr id="12" name="Oval 11">
            <a:extLst>
              <a:ext uri="{FF2B5EF4-FFF2-40B4-BE49-F238E27FC236}">
                <a16:creationId xmlns:a16="http://schemas.microsoft.com/office/drawing/2014/main" id="{BA259EBD-33B4-6A71-AF55-26F7A5294AC6}"/>
              </a:ext>
            </a:extLst>
          </p:cNvPr>
          <p:cNvSpPr/>
          <p:nvPr/>
        </p:nvSpPr>
        <p:spPr>
          <a:xfrm>
            <a:off x="1448835" y="2363098"/>
            <a:ext cx="1217125" cy="1217125"/>
          </a:xfrm>
          <a:prstGeom prst="ellipse">
            <a:avLst/>
          </a:prstGeom>
          <a:solidFill>
            <a:srgbClr val="0A78C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5" name="Oval 14">
            <a:extLst>
              <a:ext uri="{FF2B5EF4-FFF2-40B4-BE49-F238E27FC236}">
                <a16:creationId xmlns:a16="http://schemas.microsoft.com/office/drawing/2014/main" id="{C1CBB3C4-EFE2-4612-2D7E-33AEB457A45D}"/>
              </a:ext>
            </a:extLst>
          </p:cNvPr>
          <p:cNvSpPr/>
          <p:nvPr/>
        </p:nvSpPr>
        <p:spPr>
          <a:xfrm>
            <a:off x="6249083" y="2246372"/>
            <a:ext cx="1373397" cy="1373396"/>
          </a:xfrm>
          <a:prstGeom prst="ellipse">
            <a:avLst/>
          </a:prstGeom>
          <a:solidFill>
            <a:srgbClr val="0A78C2"/>
          </a:solidFill>
          <a:ln w="349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endParaRPr lang="en-US" sz="2592">
              <a:latin typeface="Open Sans" panose="020B0606030504020204" pitchFamily="34" charset="0"/>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0B0D2DBB-688A-D6F9-F9F7-9CEF0B35B357}"/>
              </a:ext>
            </a:extLst>
          </p:cNvPr>
          <p:cNvSpPr/>
          <p:nvPr/>
        </p:nvSpPr>
        <p:spPr>
          <a:xfrm>
            <a:off x="6327218" y="2323470"/>
            <a:ext cx="1217125" cy="1217125"/>
          </a:xfrm>
          <a:prstGeom prst="ellipse">
            <a:avLst/>
          </a:prstGeom>
          <a:solidFill>
            <a:srgbClr val="0A78C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8" name="Oval 17">
            <a:extLst>
              <a:ext uri="{FF2B5EF4-FFF2-40B4-BE49-F238E27FC236}">
                <a16:creationId xmlns:a16="http://schemas.microsoft.com/office/drawing/2014/main" id="{F8D5A9AA-17F4-B649-6B5D-0CD88E03EE21}"/>
              </a:ext>
            </a:extLst>
          </p:cNvPr>
          <p:cNvSpPr/>
          <p:nvPr/>
        </p:nvSpPr>
        <p:spPr>
          <a:xfrm>
            <a:off x="11116369" y="2286000"/>
            <a:ext cx="1373397" cy="1373396"/>
          </a:xfrm>
          <a:prstGeom prst="ellipse">
            <a:avLst/>
          </a:prstGeom>
          <a:solidFill>
            <a:srgbClr val="0A78C2"/>
          </a:solidFill>
          <a:ln w="349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endParaRPr lang="en-US" sz="2592">
              <a:latin typeface="Open Sans" panose="020B0606030504020204" pitchFamily="34" charset="0"/>
              <a:ea typeface="Open Sans" panose="020B0606030504020204" pitchFamily="34" charset="0"/>
              <a:cs typeface="Open Sans" panose="020B0606030504020204" pitchFamily="34" charset="0"/>
            </a:endParaRPr>
          </a:p>
        </p:txBody>
      </p:sp>
      <p:sp>
        <p:nvSpPr>
          <p:cNvPr id="19" name="Oval 18">
            <a:extLst>
              <a:ext uri="{FF2B5EF4-FFF2-40B4-BE49-F238E27FC236}">
                <a16:creationId xmlns:a16="http://schemas.microsoft.com/office/drawing/2014/main" id="{C7EE3D60-3615-B143-EE5A-2FD349BCE3B0}"/>
              </a:ext>
            </a:extLst>
          </p:cNvPr>
          <p:cNvSpPr/>
          <p:nvPr/>
        </p:nvSpPr>
        <p:spPr>
          <a:xfrm>
            <a:off x="11194504" y="2363098"/>
            <a:ext cx="1217125" cy="1217125"/>
          </a:xfrm>
          <a:prstGeom prst="ellipse">
            <a:avLst/>
          </a:prstGeom>
          <a:solidFill>
            <a:srgbClr val="0A78C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22" name="Graphic 21" descr="Bullseye with solid fill">
            <a:extLst>
              <a:ext uri="{FF2B5EF4-FFF2-40B4-BE49-F238E27FC236}">
                <a16:creationId xmlns:a16="http://schemas.microsoft.com/office/drawing/2014/main" id="{E994DC2E-230D-1CF8-6C79-869875E851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5180" y="2482790"/>
            <a:ext cx="914400" cy="914400"/>
          </a:xfrm>
          <a:prstGeom prst="rect">
            <a:avLst/>
          </a:prstGeom>
        </p:spPr>
      </p:pic>
      <p:pic>
        <p:nvPicPr>
          <p:cNvPr id="24" name="Graphic 23" descr="Lightbulb with solid fill">
            <a:extLst>
              <a:ext uri="{FF2B5EF4-FFF2-40B4-BE49-F238E27FC236}">
                <a16:creationId xmlns:a16="http://schemas.microsoft.com/office/drawing/2014/main" id="{ECD4DD20-9E9D-CCD8-9CCB-A7171AF4BF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45866" y="2514460"/>
            <a:ext cx="914400" cy="914400"/>
          </a:xfrm>
          <a:prstGeom prst="rect">
            <a:avLst/>
          </a:prstGeom>
        </p:spPr>
      </p:pic>
      <p:sp>
        <p:nvSpPr>
          <p:cNvPr id="9" name="TextBox 8">
            <a:extLst>
              <a:ext uri="{FF2B5EF4-FFF2-40B4-BE49-F238E27FC236}">
                <a16:creationId xmlns:a16="http://schemas.microsoft.com/office/drawing/2014/main" id="{E654C565-4892-0615-75D5-6A6EBCC57C75}"/>
              </a:ext>
            </a:extLst>
          </p:cNvPr>
          <p:cNvSpPr txBox="1"/>
          <p:nvPr/>
        </p:nvSpPr>
        <p:spPr>
          <a:xfrm>
            <a:off x="4406654" y="3965882"/>
            <a:ext cx="5508652" cy="2826415"/>
          </a:xfrm>
          <a:prstGeom prst="rect">
            <a:avLst/>
          </a:prstGeom>
        </p:spPr>
        <p:txBody>
          <a:bodyPr wrap="square" lIns="0" tIns="0" rIns="0" bIns="0">
            <a:spAutoFit/>
          </a:bodyPr>
          <a:lstStyle>
            <a:lvl1pPr marL="12700" marR="112395">
              <a:lnSpc>
                <a:spcPct val="113399"/>
              </a:lnSpc>
              <a:spcBef>
                <a:spcPts val="985"/>
              </a:spcBef>
              <a:defRPr sz="2000" b="0" i="0">
                <a:solidFill>
                  <a:schemeClr val="tx1"/>
                </a:solidFill>
                <a:latin typeface="DIN Neuzeit Grotesk Std Light" panose="020B0502020203020204" pitchFamily="34" charset="0"/>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atin typeface="Open Sans" panose="020B0606030504020204" pitchFamily="34" charset="0"/>
                <a:ea typeface="Open Sans" panose="020B0606030504020204" pitchFamily="34" charset="0"/>
                <a:cs typeface="Open Sans" panose="020B0606030504020204" pitchFamily="34" charset="0"/>
              </a:rPr>
              <a:t>All activities must meet a national objective either:</a:t>
            </a:r>
          </a:p>
          <a:p>
            <a:pPr marL="355600" indent="-34290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Benefit to low-to-moderate (LMI) individuals, households and/or areas, or</a:t>
            </a:r>
          </a:p>
          <a:p>
            <a:pPr marL="355600" indent="-34290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Meet an urgent need</a:t>
            </a:r>
          </a:p>
          <a:p>
            <a:pPr marL="800100" lvl="1" indent="-342900">
              <a:buFont typeface="Arial" panose="020B0604020202020204" pitchFamily="34" charset="0"/>
              <a:buChar char="•"/>
            </a:pPr>
            <a:r>
              <a:rPr lang="en-US">
                <a:latin typeface="Open Sans" panose="020B0606030504020204" pitchFamily="34" charset="0"/>
                <a:ea typeface="Open Sans" panose="020B0606030504020204" pitchFamily="34" charset="0"/>
                <a:cs typeface="Open Sans" panose="020B0606030504020204" pitchFamily="34" charset="0"/>
              </a:rPr>
              <a:t>Existing conditions related to the disaster that would impose an immediate threat to the health and safety of the community</a:t>
            </a:r>
          </a:p>
        </p:txBody>
      </p:sp>
      <p:pic>
        <p:nvPicPr>
          <p:cNvPr id="5" name="Graphic 4" descr="Tornado outline">
            <a:extLst>
              <a:ext uri="{FF2B5EF4-FFF2-40B4-BE49-F238E27FC236}">
                <a16:creationId xmlns:a16="http://schemas.microsoft.com/office/drawing/2014/main" id="{DCC27744-8573-8A0F-DDB8-9F9DACA1D7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8214" y="2560156"/>
            <a:ext cx="914400" cy="914400"/>
          </a:xfrm>
          <a:prstGeom prst="rect">
            <a:avLst/>
          </a:prstGeom>
        </p:spPr>
      </p:pic>
    </p:spTree>
    <p:extLst>
      <p:ext uri="{BB962C8B-B14F-4D97-AF65-F5344CB8AC3E}">
        <p14:creationId xmlns:p14="http://schemas.microsoft.com/office/powerpoint/2010/main" val="4024194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74A836AA-8A26-064E-9B90-FEE2455942CC}"/>
              </a:ext>
            </a:extLst>
          </p:cNvPr>
          <p:cNvSpPr/>
          <p:nvPr/>
        </p:nvSpPr>
        <p:spPr>
          <a:xfrm>
            <a:off x="0" y="0"/>
            <a:ext cx="14630400" cy="1296592"/>
          </a:xfrm>
          <a:custGeom>
            <a:avLst/>
            <a:gdLst/>
            <a:ahLst/>
            <a:cxnLst/>
            <a:rect l="l" t="t" r="r" b="b"/>
            <a:pathLst>
              <a:path w="14630400" h="1304925">
                <a:moveTo>
                  <a:pt x="0" y="1304925"/>
                </a:moveTo>
                <a:lnTo>
                  <a:pt x="14630400" y="1304925"/>
                </a:lnTo>
                <a:lnTo>
                  <a:pt x="14630400" y="0"/>
                </a:lnTo>
                <a:lnTo>
                  <a:pt x="0" y="0"/>
                </a:lnTo>
                <a:lnTo>
                  <a:pt x="0" y="1304925"/>
                </a:lnTo>
                <a:close/>
              </a:path>
            </a:pathLst>
          </a:custGeom>
          <a:solidFill>
            <a:srgbClr val="2C459F"/>
          </a:solidFill>
        </p:spPr>
        <p:txBody>
          <a:bodyPr wrap="square" lIns="0" tIns="0" rIns="0" bIns="0" rtlCol="0"/>
          <a:lstStyle/>
          <a:p>
            <a:endParaRPr/>
          </a:p>
        </p:txBody>
      </p:sp>
      <p:cxnSp>
        <p:nvCxnSpPr>
          <p:cNvPr id="13" name="Straight Connector 12">
            <a:extLst>
              <a:ext uri="{FF2B5EF4-FFF2-40B4-BE49-F238E27FC236}">
                <a16:creationId xmlns:a16="http://schemas.microsoft.com/office/drawing/2014/main" id="{C43CFDB0-7CF4-7170-D027-667473AAA201}"/>
              </a:ext>
            </a:extLst>
          </p:cNvPr>
          <p:cNvCxnSpPr>
            <a:cxnSpLocks/>
          </p:cNvCxnSpPr>
          <p:nvPr/>
        </p:nvCxnSpPr>
        <p:spPr>
          <a:xfrm flipV="1">
            <a:off x="0" y="1310710"/>
            <a:ext cx="14633294" cy="0"/>
          </a:xfrm>
          <a:prstGeom prst="line">
            <a:avLst/>
          </a:prstGeom>
          <a:ln w="76200">
            <a:solidFill>
              <a:srgbClr val="0A78C2"/>
            </a:solidFill>
          </a:ln>
        </p:spPr>
        <p:style>
          <a:lnRef idx="1">
            <a:schemeClr val="accent1"/>
          </a:lnRef>
          <a:fillRef idx="0">
            <a:schemeClr val="accent1"/>
          </a:fillRef>
          <a:effectRef idx="0">
            <a:schemeClr val="accent1"/>
          </a:effectRef>
          <a:fontRef idx="minor">
            <a:schemeClr val="tx1"/>
          </a:fontRef>
        </p:style>
      </p:cxnSp>
      <p:sp>
        <p:nvSpPr>
          <p:cNvPr id="3" name="object 3"/>
          <p:cNvSpPr txBox="1">
            <a:spLocks noGrp="1"/>
          </p:cNvSpPr>
          <p:nvPr>
            <p:ph type="title"/>
          </p:nvPr>
        </p:nvSpPr>
        <p:spPr>
          <a:xfrm>
            <a:off x="511175" y="388937"/>
            <a:ext cx="12909232" cy="474489"/>
          </a:xfrm>
          <a:prstGeom prst="rect">
            <a:avLst/>
          </a:prstGeom>
        </p:spPr>
        <p:txBody>
          <a:bodyPr vert="horz" wrap="square" lIns="0" tIns="12700" rIns="0" bIns="0" rtlCol="0">
            <a:spAutoFit/>
          </a:bodyPr>
          <a:lstStyle/>
          <a:p>
            <a:pPr marL="24130">
              <a:lnSpc>
                <a:spcPct val="100000"/>
              </a:lnSpc>
              <a:spcBef>
                <a:spcPts val="100"/>
              </a:spcBef>
            </a:pPr>
            <a:r>
              <a:rPr>
                <a:latin typeface="Open Sans" panose="020B0606030504020204" pitchFamily="34" charset="0"/>
                <a:ea typeface="Open Sans" panose="020B0606030504020204" pitchFamily="34" charset="0"/>
                <a:cs typeface="Open Sans" panose="020B0606030504020204" pitchFamily="34" charset="0"/>
              </a:rPr>
              <a:t>MIDs</a:t>
            </a:r>
            <a:r>
              <a:rPr lang="en-US">
                <a:latin typeface="Open Sans" panose="020B0606030504020204" pitchFamily="34" charset="0"/>
                <a:ea typeface="Open Sans" panose="020B0606030504020204" pitchFamily="34" charset="0"/>
                <a:cs typeface="Open Sans" panose="020B0606030504020204" pitchFamily="34" charset="0"/>
              </a:rPr>
              <a:t> and LMI Spending Requirements</a:t>
            </a:r>
            <a:endParaRPr spc="-1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4"/>
          <p:cNvSpPr txBox="1"/>
          <p:nvPr/>
        </p:nvSpPr>
        <p:spPr>
          <a:xfrm>
            <a:off x="511175" y="1852371"/>
            <a:ext cx="6139393" cy="4665380"/>
          </a:xfrm>
          <a:prstGeom prst="rect">
            <a:avLst/>
          </a:prstGeom>
        </p:spPr>
        <p:txBody>
          <a:bodyPr vert="horz" wrap="square" lIns="0" tIns="15875" rIns="0" bIns="0" rtlCol="0" anchor="t">
            <a:spAutoFit/>
          </a:bodyPr>
          <a:lstStyle/>
          <a:p>
            <a:pPr marR="15240" algn="ctr">
              <a:lnSpc>
                <a:spcPct val="100000"/>
              </a:lnSpc>
              <a:spcBef>
                <a:spcPts val="125"/>
              </a:spcBef>
            </a:pPr>
            <a:r>
              <a:rPr lang="en-US" sz="2750" b="1">
                <a:solidFill>
                  <a:srgbClr val="1008B0"/>
                </a:solidFill>
                <a:latin typeface="Open Sans" panose="020B0606030504020204" pitchFamily="34" charset="0"/>
                <a:ea typeface="Open Sans" panose="020B0606030504020204" pitchFamily="34" charset="0"/>
                <a:cs typeface="Open Sans" panose="020B0606030504020204" pitchFamily="34" charset="0"/>
              </a:rPr>
              <a:t>MID</a:t>
            </a:r>
            <a:r>
              <a:rPr lang="en-US" sz="2750" b="1" spc="65">
                <a:solidFill>
                  <a:srgbClr val="1008B0"/>
                </a:solidFill>
                <a:latin typeface="Open Sans" panose="020B0606030504020204" pitchFamily="34" charset="0"/>
                <a:ea typeface="Open Sans" panose="020B0606030504020204" pitchFamily="34" charset="0"/>
                <a:cs typeface="Open Sans" panose="020B0606030504020204" pitchFamily="34" charset="0"/>
              </a:rPr>
              <a:t> </a:t>
            </a:r>
            <a:r>
              <a:rPr lang="en-US" sz="2750" b="1" spc="-10">
                <a:solidFill>
                  <a:srgbClr val="1008B0"/>
                </a:solidFill>
                <a:latin typeface="Open Sans" panose="020B0606030504020204" pitchFamily="34" charset="0"/>
                <a:ea typeface="Open Sans" panose="020B0606030504020204" pitchFamily="34" charset="0"/>
                <a:cs typeface="Open Sans" panose="020B0606030504020204" pitchFamily="34" charset="0"/>
              </a:rPr>
              <a:t>Requirements</a:t>
            </a:r>
            <a:endParaRPr lang="en-US" sz="2750">
              <a:solidFill>
                <a:srgbClr val="1008B0"/>
              </a:solidFill>
              <a:latin typeface="Open Sans" panose="020B0606030504020204" pitchFamily="34" charset="0"/>
              <a:ea typeface="Open Sans" panose="020B0606030504020204" pitchFamily="34" charset="0"/>
              <a:cs typeface="Open Sans" panose="020B0606030504020204" pitchFamily="34" charset="0"/>
            </a:endParaRPr>
          </a:p>
          <a:p>
            <a:pPr marL="239395" marR="5080" indent="-226695">
              <a:lnSpc>
                <a:spcPct val="109500"/>
              </a:lnSpc>
              <a:spcBef>
                <a:spcPts val="3410"/>
              </a:spcBef>
              <a:buFont typeface="Arial"/>
              <a:buChar char="•"/>
              <a:tabLst>
                <a:tab pos="241300" algn="l"/>
              </a:tabLst>
            </a:pPr>
            <a:r>
              <a:rPr lang="en-US" sz="2400">
                <a:latin typeface="Open Sans" panose="020B0606030504020204" pitchFamily="34" charset="0"/>
                <a:ea typeface="Open Sans" panose="020B0606030504020204" pitchFamily="34" charset="0"/>
                <a:cs typeface="Open Sans" panose="020B0606030504020204" pitchFamily="34" charset="0"/>
              </a:rPr>
              <a:t>HUD</a:t>
            </a:r>
            <a:r>
              <a:rPr lang="en-US" sz="2400" spc="-30">
                <a:latin typeface="Open Sans" panose="020B0606030504020204" pitchFamily="34" charset="0"/>
                <a:ea typeface="Open Sans" panose="020B0606030504020204" pitchFamily="34" charset="0"/>
                <a:cs typeface="Open Sans" panose="020B0606030504020204" pitchFamily="34" charset="0"/>
              </a:rPr>
              <a:t> </a:t>
            </a:r>
            <a:r>
              <a:rPr lang="en-US" sz="2400">
                <a:latin typeface="Open Sans" panose="020B0606030504020204" pitchFamily="34" charset="0"/>
                <a:ea typeface="Open Sans" panose="020B0606030504020204" pitchFamily="34" charset="0"/>
                <a:cs typeface="Open Sans" panose="020B0606030504020204" pitchFamily="34" charset="0"/>
              </a:rPr>
              <a:t>designates</a:t>
            </a:r>
            <a:r>
              <a:rPr lang="en-US" sz="2400" spc="-15">
                <a:latin typeface="Open Sans" panose="020B0606030504020204" pitchFamily="34" charset="0"/>
                <a:ea typeface="Open Sans" panose="020B0606030504020204" pitchFamily="34" charset="0"/>
                <a:cs typeface="Open Sans" panose="020B0606030504020204" pitchFamily="34" charset="0"/>
              </a:rPr>
              <a:t> </a:t>
            </a:r>
            <a:r>
              <a:rPr lang="en-US" sz="2400">
                <a:latin typeface="Open Sans" panose="020B0606030504020204" pitchFamily="34" charset="0"/>
                <a:ea typeface="Open Sans" panose="020B0606030504020204" pitchFamily="34" charset="0"/>
                <a:cs typeface="Open Sans" panose="020B0606030504020204" pitchFamily="34" charset="0"/>
              </a:rPr>
              <a:t>the</a:t>
            </a:r>
            <a:r>
              <a:rPr lang="en-US" sz="2400" spc="-60">
                <a:latin typeface="Open Sans" panose="020B0606030504020204" pitchFamily="34" charset="0"/>
                <a:ea typeface="Open Sans" panose="020B0606030504020204" pitchFamily="34" charset="0"/>
                <a:cs typeface="Open Sans" panose="020B0606030504020204" pitchFamily="34" charset="0"/>
              </a:rPr>
              <a:t> </a:t>
            </a:r>
            <a:r>
              <a:rPr lang="en-US" sz="2400" i="1">
                <a:latin typeface="Open Sans" panose="020B0606030504020204" pitchFamily="34" charset="0"/>
                <a:ea typeface="Open Sans" panose="020B0606030504020204" pitchFamily="34" charset="0"/>
                <a:cs typeface="Open Sans" panose="020B0606030504020204" pitchFamily="34" charset="0"/>
              </a:rPr>
              <a:t>most</a:t>
            </a:r>
            <a:r>
              <a:rPr lang="en-US" sz="2400" i="1" spc="-50">
                <a:latin typeface="Open Sans" panose="020B0606030504020204" pitchFamily="34" charset="0"/>
                <a:ea typeface="Open Sans" panose="020B0606030504020204" pitchFamily="34" charset="0"/>
                <a:cs typeface="Open Sans" panose="020B0606030504020204" pitchFamily="34" charset="0"/>
              </a:rPr>
              <a:t> </a:t>
            </a:r>
            <a:r>
              <a:rPr lang="en-US" sz="2400" i="1" spc="-10">
                <a:latin typeface="Open Sans" panose="020B0606030504020204" pitchFamily="34" charset="0"/>
                <a:ea typeface="Open Sans" panose="020B0606030504020204" pitchFamily="34" charset="0"/>
                <a:cs typeface="Open Sans" panose="020B0606030504020204" pitchFamily="34" charset="0"/>
              </a:rPr>
              <a:t>impacted </a:t>
            </a:r>
            <a:r>
              <a:rPr lang="en-US" sz="2400" i="1">
                <a:latin typeface="Open Sans" panose="020B0606030504020204" pitchFamily="34" charset="0"/>
                <a:ea typeface="Open Sans" panose="020B0606030504020204" pitchFamily="34" charset="0"/>
                <a:cs typeface="Open Sans" panose="020B0606030504020204" pitchFamily="34" charset="0"/>
              </a:rPr>
              <a:t>and</a:t>
            </a:r>
            <a:r>
              <a:rPr lang="en-US" sz="2400" i="1" spc="-30">
                <a:latin typeface="Open Sans" panose="020B0606030504020204" pitchFamily="34" charset="0"/>
                <a:ea typeface="Open Sans" panose="020B0606030504020204" pitchFamily="34" charset="0"/>
                <a:cs typeface="Open Sans" panose="020B0606030504020204" pitchFamily="34" charset="0"/>
              </a:rPr>
              <a:t> </a:t>
            </a:r>
            <a:r>
              <a:rPr lang="en-US" sz="2400" i="1">
                <a:latin typeface="Open Sans" panose="020B0606030504020204" pitchFamily="34" charset="0"/>
                <a:ea typeface="Open Sans" panose="020B0606030504020204" pitchFamily="34" charset="0"/>
                <a:cs typeface="Open Sans" panose="020B0606030504020204" pitchFamily="34" charset="0"/>
              </a:rPr>
              <a:t>distressed</a:t>
            </a:r>
            <a:r>
              <a:rPr lang="en-US" sz="2400" i="1" spc="-35">
                <a:latin typeface="Open Sans" panose="020B0606030504020204" pitchFamily="34" charset="0"/>
                <a:ea typeface="Open Sans" panose="020B0606030504020204" pitchFamily="34" charset="0"/>
                <a:cs typeface="Open Sans" panose="020B0606030504020204" pitchFamily="34" charset="0"/>
              </a:rPr>
              <a:t> </a:t>
            </a:r>
            <a:r>
              <a:rPr lang="en-US" sz="2400">
                <a:latin typeface="Open Sans" panose="020B0606030504020204" pitchFamily="34" charset="0"/>
                <a:ea typeface="Open Sans" panose="020B0606030504020204" pitchFamily="34" charset="0"/>
                <a:cs typeface="Open Sans" panose="020B0606030504020204" pitchFamily="34" charset="0"/>
              </a:rPr>
              <a:t>(MID)</a:t>
            </a:r>
            <a:r>
              <a:rPr lang="en-US" sz="2400" spc="-55">
                <a:latin typeface="Open Sans" panose="020B0606030504020204" pitchFamily="34" charset="0"/>
                <a:ea typeface="Open Sans" panose="020B0606030504020204" pitchFamily="34" charset="0"/>
                <a:cs typeface="Open Sans" panose="020B0606030504020204" pitchFamily="34" charset="0"/>
              </a:rPr>
              <a:t> </a:t>
            </a:r>
            <a:r>
              <a:rPr lang="en-US" sz="2400">
                <a:latin typeface="Open Sans" panose="020B0606030504020204" pitchFamily="34" charset="0"/>
                <a:ea typeface="Open Sans" panose="020B0606030504020204" pitchFamily="34" charset="0"/>
                <a:cs typeface="Open Sans" panose="020B0606030504020204" pitchFamily="34" charset="0"/>
              </a:rPr>
              <a:t>areas</a:t>
            </a:r>
            <a:r>
              <a:rPr lang="en-US" sz="2400" spc="-60">
                <a:latin typeface="Open Sans" panose="020B0606030504020204" pitchFamily="34" charset="0"/>
                <a:ea typeface="Open Sans" panose="020B0606030504020204" pitchFamily="34" charset="0"/>
                <a:cs typeface="Open Sans" panose="020B0606030504020204" pitchFamily="34" charset="0"/>
              </a:rPr>
              <a:t> </a:t>
            </a:r>
            <a:r>
              <a:rPr lang="en-US" sz="2400">
                <a:latin typeface="Open Sans" panose="020B0606030504020204" pitchFamily="34" charset="0"/>
                <a:ea typeface="Open Sans" panose="020B0606030504020204" pitchFamily="34" charset="0"/>
                <a:cs typeface="Open Sans" panose="020B0606030504020204" pitchFamily="34" charset="0"/>
              </a:rPr>
              <a:t>in</a:t>
            </a:r>
            <a:r>
              <a:rPr lang="en-US" sz="2400" spc="-15">
                <a:latin typeface="Open Sans" panose="020B0606030504020204" pitchFamily="34" charset="0"/>
                <a:ea typeface="Open Sans" panose="020B0606030504020204" pitchFamily="34" charset="0"/>
                <a:cs typeface="Open Sans" panose="020B0606030504020204" pitchFamily="34" charset="0"/>
              </a:rPr>
              <a:t> </a:t>
            </a:r>
            <a:r>
              <a:rPr lang="en-US" sz="2400" spc="-25">
                <a:latin typeface="Open Sans" panose="020B0606030504020204" pitchFamily="34" charset="0"/>
                <a:ea typeface="Open Sans" panose="020B0606030504020204" pitchFamily="34" charset="0"/>
                <a:cs typeface="Open Sans" panose="020B0606030504020204" pitchFamily="34" charset="0"/>
              </a:rPr>
              <a:t>the </a:t>
            </a:r>
            <a:r>
              <a:rPr lang="en-US" sz="2400">
                <a:latin typeface="Open Sans" panose="020B0606030504020204" pitchFamily="34" charset="0"/>
                <a:ea typeface="Open Sans" panose="020B0606030504020204" pitchFamily="34" charset="0"/>
                <a:cs typeface="Open Sans" panose="020B0606030504020204" pitchFamily="34" charset="0"/>
              </a:rPr>
              <a:t>Federal</a:t>
            </a:r>
            <a:r>
              <a:rPr lang="en-US" sz="2400" spc="-100">
                <a:latin typeface="Open Sans" panose="020B0606030504020204" pitchFamily="34" charset="0"/>
                <a:ea typeface="Open Sans" panose="020B0606030504020204" pitchFamily="34" charset="0"/>
                <a:cs typeface="Open Sans" panose="020B0606030504020204" pitchFamily="34" charset="0"/>
              </a:rPr>
              <a:t> </a:t>
            </a:r>
            <a:r>
              <a:rPr lang="en-US" sz="2400" spc="-10">
                <a:latin typeface="Open Sans" panose="020B0606030504020204" pitchFamily="34" charset="0"/>
                <a:ea typeface="Open Sans" panose="020B0606030504020204" pitchFamily="34" charset="0"/>
                <a:cs typeface="Open Sans" panose="020B0606030504020204" pitchFamily="34" charset="0"/>
              </a:rPr>
              <a:t>Register</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239395" indent="-226695">
              <a:lnSpc>
                <a:spcPct val="100000"/>
              </a:lnSpc>
              <a:spcBef>
                <a:spcPts val="875"/>
              </a:spcBef>
              <a:buFont typeface="Arial"/>
              <a:buChar char="•"/>
              <a:tabLst>
                <a:tab pos="240029" algn="l"/>
              </a:tabLst>
            </a:pPr>
            <a:r>
              <a:rPr lang="en-US" sz="2400" spc="-10">
                <a:latin typeface="Open Sans" panose="020B0606030504020204" pitchFamily="34" charset="0"/>
                <a:ea typeface="Open Sans" panose="020B0606030504020204" pitchFamily="34" charset="0"/>
                <a:cs typeface="Open Sans" panose="020B0606030504020204" pitchFamily="34" charset="0"/>
              </a:rPr>
              <a:t>CDBG-</a:t>
            </a:r>
            <a:r>
              <a:rPr lang="en-US" sz="2400">
                <a:latin typeface="Open Sans" panose="020B0606030504020204" pitchFamily="34" charset="0"/>
                <a:ea typeface="Open Sans" panose="020B0606030504020204" pitchFamily="34" charset="0"/>
                <a:cs typeface="Open Sans" panose="020B0606030504020204" pitchFamily="34" charset="0"/>
              </a:rPr>
              <a:t>DR</a:t>
            </a:r>
            <a:r>
              <a:rPr lang="en-US" sz="2400" spc="-5">
                <a:latin typeface="Open Sans" panose="020B0606030504020204" pitchFamily="34" charset="0"/>
                <a:ea typeface="Open Sans" panose="020B0606030504020204" pitchFamily="34" charset="0"/>
                <a:cs typeface="Open Sans" panose="020B0606030504020204" pitchFamily="34" charset="0"/>
              </a:rPr>
              <a:t> </a:t>
            </a:r>
            <a:r>
              <a:rPr lang="en-US" sz="2400">
                <a:latin typeface="Open Sans" panose="020B0606030504020204" pitchFamily="34" charset="0"/>
                <a:ea typeface="Open Sans" panose="020B0606030504020204" pitchFamily="34" charset="0"/>
                <a:cs typeface="Open Sans" panose="020B0606030504020204" pitchFamily="34" charset="0"/>
              </a:rPr>
              <a:t>funds</a:t>
            </a:r>
            <a:r>
              <a:rPr lang="en-US" sz="2400" spc="-5">
                <a:latin typeface="Open Sans" panose="020B0606030504020204" pitchFamily="34" charset="0"/>
                <a:ea typeface="Open Sans" panose="020B0606030504020204" pitchFamily="34" charset="0"/>
                <a:cs typeface="Open Sans" panose="020B0606030504020204" pitchFamily="34" charset="0"/>
              </a:rPr>
              <a:t> </a:t>
            </a:r>
            <a:r>
              <a:rPr lang="en-US" sz="2400">
                <a:latin typeface="Open Sans" panose="020B0606030504020204" pitchFamily="34" charset="0"/>
                <a:ea typeface="Open Sans" panose="020B0606030504020204" pitchFamily="34" charset="0"/>
                <a:cs typeface="Open Sans" panose="020B0606030504020204" pitchFamily="34" charset="0"/>
              </a:rPr>
              <a:t>must</a:t>
            </a:r>
            <a:r>
              <a:rPr lang="en-US" sz="2400" spc="-40">
                <a:latin typeface="Open Sans" panose="020B0606030504020204" pitchFamily="34" charset="0"/>
                <a:ea typeface="Open Sans" panose="020B0606030504020204" pitchFamily="34" charset="0"/>
                <a:cs typeface="Open Sans" panose="020B0606030504020204" pitchFamily="34" charset="0"/>
              </a:rPr>
              <a:t> </a:t>
            </a:r>
            <a:r>
              <a:rPr lang="en-US" sz="2400">
                <a:latin typeface="Open Sans" panose="020B0606030504020204" pitchFamily="34" charset="0"/>
                <a:ea typeface="Open Sans" panose="020B0606030504020204" pitchFamily="34" charset="0"/>
                <a:cs typeface="Open Sans" panose="020B0606030504020204" pitchFamily="34" charset="0"/>
              </a:rPr>
              <a:t>be</a:t>
            </a:r>
            <a:r>
              <a:rPr lang="en-US" sz="2400" spc="-20">
                <a:latin typeface="Open Sans" panose="020B0606030504020204" pitchFamily="34" charset="0"/>
                <a:ea typeface="Open Sans" panose="020B0606030504020204" pitchFamily="34" charset="0"/>
                <a:cs typeface="Open Sans" panose="020B0606030504020204" pitchFamily="34" charset="0"/>
              </a:rPr>
              <a:t> </a:t>
            </a:r>
            <a:r>
              <a:rPr lang="en-US" sz="2400">
                <a:latin typeface="Open Sans" panose="020B0606030504020204" pitchFamily="34" charset="0"/>
                <a:ea typeface="Open Sans" panose="020B0606030504020204" pitchFamily="34" charset="0"/>
                <a:cs typeface="Open Sans" panose="020B0606030504020204" pitchFamily="34" charset="0"/>
              </a:rPr>
              <a:t>spent</a:t>
            </a:r>
            <a:r>
              <a:rPr lang="en-US" sz="2400" spc="-40">
                <a:latin typeface="Open Sans" panose="020B0606030504020204" pitchFamily="34" charset="0"/>
                <a:ea typeface="Open Sans" panose="020B0606030504020204" pitchFamily="34" charset="0"/>
                <a:cs typeface="Open Sans" panose="020B0606030504020204" pitchFamily="34" charset="0"/>
              </a:rPr>
              <a:t> </a:t>
            </a:r>
            <a:r>
              <a:rPr lang="en-US" sz="2400" spc="-25">
                <a:latin typeface="Open Sans" panose="020B0606030504020204" pitchFamily="34" charset="0"/>
                <a:ea typeface="Open Sans" panose="020B0606030504020204" pitchFamily="34" charset="0"/>
                <a:cs typeface="Open Sans" panose="020B0606030504020204" pitchFamily="34" charset="0"/>
              </a:rPr>
              <a:t>to</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241300">
              <a:lnSpc>
                <a:spcPct val="100000"/>
              </a:lnSpc>
              <a:spcBef>
                <a:spcPts val="350"/>
              </a:spcBef>
            </a:pPr>
            <a:r>
              <a:rPr lang="en-US" sz="2400">
                <a:latin typeface="Open Sans" panose="020B0606030504020204" pitchFamily="34" charset="0"/>
                <a:ea typeface="Open Sans" panose="020B0606030504020204" pitchFamily="34" charset="0"/>
                <a:cs typeface="Open Sans" panose="020B0606030504020204" pitchFamily="34" charset="0"/>
              </a:rPr>
              <a:t>benefit</a:t>
            </a:r>
            <a:r>
              <a:rPr lang="en-US" sz="2400" spc="-25">
                <a:latin typeface="Open Sans" panose="020B0606030504020204" pitchFamily="34" charset="0"/>
                <a:ea typeface="Open Sans" panose="020B0606030504020204" pitchFamily="34" charset="0"/>
                <a:cs typeface="Open Sans" panose="020B0606030504020204" pitchFamily="34" charset="0"/>
              </a:rPr>
              <a:t> </a:t>
            </a:r>
            <a:r>
              <a:rPr lang="en-US" sz="2400">
                <a:latin typeface="Open Sans" panose="020B0606030504020204" pitchFamily="34" charset="0"/>
                <a:ea typeface="Open Sans" panose="020B0606030504020204" pitchFamily="34" charset="0"/>
                <a:cs typeface="Open Sans" panose="020B0606030504020204" pitchFamily="34" charset="0"/>
              </a:rPr>
              <a:t>the</a:t>
            </a:r>
            <a:r>
              <a:rPr lang="en-US" sz="2400" spc="-85">
                <a:latin typeface="Open Sans" panose="020B0606030504020204" pitchFamily="34" charset="0"/>
                <a:ea typeface="Open Sans" panose="020B0606030504020204" pitchFamily="34" charset="0"/>
                <a:cs typeface="Open Sans" panose="020B0606030504020204" pitchFamily="34" charset="0"/>
              </a:rPr>
              <a:t> HUD </a:t>
            </a:r>
            <a:r>
              <a:rPr lang="en-US" sz="2400">
                <a:latin typeface="Open Sans" panose="020B0606030504020204" pitchFamily="34" charset="0"/>
                <a:ea typeface="Open Sans" panose="020B0606030504020204" pitchFamily="34" charset="0"/>
                <a:cs typeface="Open Sans" panose="020B0606030504020204" pitchFamily="34" charset="0"/>
              </a:rPr>
              <a:t>MID</a:t>
            </a:r>
            <a:r>
              <a:rPr lang="en-US" sz="2400" spc="-15">
                <a:latin typeface="Open Sans" panose="020B0606030504020204" pitchFamily="34" charset="0"/>
                <a:ea typeface="Open Sans" panose="020B0606030504020204" pitchFamily="34" charset="0"/>
                <a:cs typeface="Open Sans" panose="020B0606030504020204" pitchFamily="34" charset="0"/>
              </a:rPr>
              <a:t> </a:t>
            </a:r>
            <a:r>
              <a:rPr lang="en-US" sz="2400" spc="-20">
                <a:latin typeface="Open Sans" panose="020B0606030504020204" pitchFamily="34" charset="0"/>
                <a:ea typeface="Open Sans" panose="020B0606030504020204" pitchFamily="34" charset="0"/>
                <a:cs typeface="Open Sans" panose="020B0606030504020204" pitchFamily="34" charset="0"/>
              </a:rPr>
              <a:t>area.</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239395" marR="147320" indent="-226695">
              <a:lnSpc>
                <a:spcPct val="109400"/>
              </a:lnSpc>
              <a:spcBef>
                <a:spcPts val="605"/>
              </a:spcBef>
              <a:buFont typeface="Arial"/>
              <a:buChar char="•"/>
              <a:tabLst>
                <a:tab pos="241300" algn="l"/>
              </a:tabLst>
            </a:pPr>
            <a:r>
              <a:rPr sz="2400" b="1">
                <a:latin typeface="Open Sans" panose="020B0606030504020204" pitchFamily="34" charset="0"/>
                <a:ea typeface="Open Sans" panose="020B0606030504020204" pitchFamily="34" charset="0"/>
                <a:cs typeface="Open Sans" panose="020B0606030504020204" pitchFamily="34" charset="0"/>
              </a:rPr>
              <a:t>The</a:t>
            </a:r>
            <a:r>
              <a:rPr sz="2400" b="1" spc="-4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designated</a:t>
            </a:r>
            <a:r>
              <a:rPr sz="2400" b="1" spc="-30">
                <a:latin typeface="Open Sans" panose="020B0606030504020204" pitchFamily="34" charset="0"/>
                <a:ea typeface="Open Sans" panose="020B0606030504020204" pitchFamily="34" charset="0"/>
                <a:cs typeface="Open Sans" panose="020B0606030504020204" pitchFamily="34" charset="0"/>
              </a:rPr>
              <a:t> </a:t>
            </a:r>
            <a:r>
              <a:rPr lang="en-US" sz="2400" b="1" spc="-30">
                <a:latin typeface="Open Sans" panose="020B0606030504020204" pitchFamily="34" charset="0"/>
                <a:ea typeface="Open Sans" panose="020B0606030504020204" pitchFamily="34" charset="0"/>
                <a:cs typeface="Open Sans" panose="020B0606030504020204" pitchFamily="34" charset="0"/>
              </a:rPr>
              <a:t>HUD </a:t>
            </a:r>
            <a:r>
              <a:rPr sz="2400" b="1">
                <a:latin typeface="Open Sans" panose="020B0606030504020204" pitchFamily="34" charset="0"/>
                <a:ea typeface="Open Sans" panose="020B0606030504020204" pitchFamily="34" charset="0"/>
                <a:cs typeface="Open Sans" panose="020B0606030504020204" pitchFamily="34" charset="0"/>
              </a:rPr>
              <a:t>MID</a:t>
            </a:r>
            <a:r>
              <a:rPr sz="2400" b="1" spc="-40">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area</a:t>
            </a:r>
            <a:r>
              <a:rPr lang="en-US" sz="2400" b="1">
                <a:latin typeface="Open Sans" panose="020B0606030504020204" pitchFamily="34" charset="0"/>
                <a:ea typeface="Open Sans" panose="020B0606030504020204" pitchFamily="34" charset="0"/>
                <a:cs typeface="Open Sans" panose="020B0606030504020204" pitchFamily="34" charset="0"/>
              </a:rPr>
              <a:t>s</a:t>
            </a:r>
            <a:r>
              <a:rPr sz="2400" b="1" spc="-45">
                <a:latin typeface="Open Sans" panose="020B0606030504020204" pitchFamily="34" charset="0"/>
                <a:ea typeface="Open Sans" panose="020B0606030504020204" pitchFamily="34" charset="0"/>
                <a:cs typeface="Open Sans" panose="020B0606030504020204" pitchFamily="34" charset="0"/>
              </a:rPr>
              <a:t> </a:t>
            </a:r>
            <a:r>
              <a:rPr sz="2400" b="1">
                <a:latin typeface="Open Sans" panose="020B0606030504020204" pitchFamily="34" charset="0"/>
                <a:ea typeface="Open Sans" panose="020B0606030504020204" pitchFamily="34" charset="0"/>
                <a:cs typeface="Open Sans" panose="020B0606030504020204" pitchFamily="34" charset="0"/>
              </a:rPr>
              <a:t>for</a:t>
            </a:r>
            <a:r>
              <a:rPr sz="2400" b="1" spc="-60">
                <a:latin typeface="Open Sans" panose="020B0606030504020204" pitchFamily="34" charset="0"/>
                <a:ea typeface="Open Sans" panose="020B0606030504020204" pitchFamily="34" charset="0"/>
                <a:cs typeface="Open Sans" panose="020B0606030504020204" pitchFamily="34" charset="0"/>
              </a:rPr>
              <a:t> </a:t>
            </a:r>
            <a:r>
              <a:rPr lang="en-US" sz="2400" b="1" spc="-10">
                <a:latin typeface="Open Sans" panose="020B0606030504020204" pitchFamily="34" charset="0"/>
                <a:ea typeface="Open Sans" panose="020B0606030504020204" pitchFamily="34" charset="0"/>
                <a:cs typeface="Open Sans" panose="020B0606030504020204" pitchFamily="34" charset="0"/>
              </a:rPr>
              <a:t>Arkansas are Benton, Cross, and Pulaski County (excluding Little Rock).</a:t>
            </a:r>
            <a:endParaRPr sz="2400" b="1">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5"/>
          <p:cNvSpPr/>
          <p:nvPr/>
        </p:nvSpPr>
        <p:spPr>
          <a:xfrm>
            <a:off x="7089775" y="1521820"/>
            <a:ext cx="66675" cy="6248400"/>
          </a:xfrm>
          <a:custGeom>
            <a:avLst/>
            <a:gdLst/>
            <a:ahLst/>
            <a:cxnLst/>
            <a:rect l="l" t="t" r="r" b="b"/>
            <a:pathLst>
              <a:path w="66675" h="6248400">
                <a:moveTo>
                  <a:pt x="66675" y="0"/>
                </a:moveTo>
                <a:lnTo>
                  <a:pt x="0" y="0"/>
                </a:lnTo>
                <a:lnTo>
                  <a:pt x="0" y="6248400"/>
                </a:lnTo>
                <a:lnTo>
                  <a:pt x="66675" y="6248400"/>
                </a:lnTo>
                <a:lnTo>
                  <a:pt x="66675" y="0"/>
                </a:lnTo>
                <a:close/>
              </a:path>
            </a:pathLst>
          </a:custGeom>
          <a:solidFill>
            <a:srgbClr val="0A78C2"/>
          </a:solidFill>
          <a:ln>
            <a:noFill/>
          </a:ln>
        </p:spPr>
        <p:txBody>
          <a:bodyPr wrap="square" lIns="0" tIns="0" rIns="0" bIns="0" rtlCol="0"/>
          <a:lstStyle/>
          <a:p>
            <a:endParaRPr/>
          </a:p>
        </p:txBody>
      </p:sp>
      <p:sp>
        <p:nvSpPr>
          <p:cNvPr id="7" name="object 4">
            <a:extLst>
              <a:ext uri="{FF2B5EF4-FFF2-40B4-BE49-F238E27FC236}">
                <a16:creationId xmlns:a16="http://schemas.microsoft.com/office/drawing/2014/main" id="{9731187A-9542-2B40-5AEB-C351FB916CE0}"/>
              </a:ext>
            </a:extLst>
          </p:cNvPr>
          <p:cNvSpPr txBox="1"/>
          <p:nvPr/>
        </p:nvSpPr>
        <p:spPr>
          <a:xfrm>
            <a:off x="7662333" y="1852371"/>
            <a:ext cx="6456892" cy="2824491"/>
          </a:xfrm>
          <a:prstGeom prst="rect">
            <a:avLst/>
          </a:prstGeom>
        </p:spPr>
        <p:txBody>
          <a:bodyPr vert="horz" wrap="square" lIns="0" tIns="15875" rIns="0" bIns="0" rtlCol="0" anchor="t">
            <a:spAutoFit/>
          </a:bodyPr>
          <a:lstStyle/>
          <a:p>
            <a:pPr marR="15240" algn="ctr">
              <a:lnSpc>
                <a:spcPct val="100000"/>
              </a:lnSpc>
              <a:spcBef>
                <a:spcPts val="125"/>
              </a:spcBef>
            </a:pPr>
            <a:r>
              <a:rPr lang="en-US" sz="2750" b="1">
                <a:solidFill>
                  <a:srgbClr val="1008B0"/>
                </a:solidFill>
                <a:latin typeface="Open Sans" panose="020B0606030504020204" pitchFamily="34" charset="0"/>
                <a:ea typeface="Open Sans" panose="020B0606030504020204" pitchFamily="34" charset="0"/>
                <a:cs typeface="Open Sans" panose="020B0606030504020204" pitchFamily="34" charset="0"/>
              </a:rPr>
              <a:t>LMI Requirements</a:t>
            </a:r>
          </a:p>
          <a:p>
            <a:pPr marR="15240" algn="ctr">
              <a:lnSpc>
                <a:spcPct val="100000"/>
              </a:lnSpc>
              <a:spcBef>
                <a:spcPts val="125"/>
              </a:spcBef>
            </a:pPr>
            <a:endParaRPr lang="en-US" sz="2750">
              <a:solidFill>
                <a:srgbClr val="1008B0"/>
              </a:solidFill>
              <a:latin typeface="Open Sans" panose="020B0606030504020204" pitchFamily="34" charset="0"/>
              <a:ea typeface="Open Sans" panose="020B0606030504020204" pitchFamily="34" charset="0"/>
              <a:cs typeface="Open Sans" panose="020B0606030504020204" pitchFamily="34" charset="0"/>
            </a:endParaRPr>
          </a:p>
          <a:p>
            <a:pPr marL="584200" indent="-342900">
              <a:lnSpc>
                <a:spcPct val="100000"/>
              </a:lnSpc>
              <a:spcBef>
                <a:spcPts val="350"/>
              </a:spcBef>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Low- to Moderate-Income (LMI) are households that earn 80% or below of the area median income.​ </a:t>
            </a:r>
          </a:p>
          <a:p>
            <a:pPr marL="584200" indent="-342900">
              <a:lnSpc>
                <a:spcPct val="100000"/>
              </a:lnSpc>
              <a:spcBef>
                <a:spcPts val="350"/>
              </a:spcBef>
              <a:buFont typeface="Arial" panose="020B0604020202020204" pitchFamily="34" charset="0"/>
              <a:buChar char="•"/>
            </a:pPr>
            <a:r>
              <a:rPr lang="en-US" sz="2400" b="1">
                <a:latin typeface="Open Sans" panose="020B0606030504020204" pitchFamily="34" charset="0"/>
                <a:ea typeface="Open Sans" panose="020B0606030504020204" pitchFamily="34" charset="0"/>
                <a:cs typeface="Open Sans" panose="020B0606030504020204" pitchFamily="34" charset="0"/>
              </a:rPr>
              <a:t>70% of total grant funds must​ benefit LMI households or areas.​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e5daf42-7237-42b0-89a1-0173a3a5a1f9" xsi:nil="true"/>
    <lcf76f155ced4ddcb4097134ff3c332f xmlns="0707a3f1-a468-4b93-a807-63fc4563b77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BFA7D9A3F92848954E680E2FEAD93C" ma:contentTypeVersion="10" ma:contentTypeDescription="Create a new document." ma:contentTypeScope="" ma:versionID="61cc6d230cb7de54505edd0a765901a4">
  <xsd:schema xmlns:xsd="http://www.w3.org/2001/XMLSchema" xmlns:xs="http://www.w3.org/2001/XMLSchema" xmlns:p="http://schemas.microsoft.com/office/2006/metadata/properties" xmlns:ns2="0707a3f1-a468-4b93-a807-63fc4563b771" xmlns:ns3="8e5daf42-7237-42b0-89a1-0173a3a5a1f9" targetNamespace="http://schemas.microsoft.com/office/2006/metadata/properties" ma:root="true" ma:fieldsID="1e26fe28aba96c0ac2d383879ed260cf" ns2:_="" ns3:_="">
    <xsd:import namespace="0707a3f1-a468-4b93-a807-63fc4563b771"/>
    <xsd:import namespace="8e5daf42-7237-42b0-89a1-0173a3a5a1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7a3f1-a468-4b93-a807-63fc4563b7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856f2ee-118d-42e8-91de-064c9a66b68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daf42-7237-42b0-89a1-0173a3a5a1f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ae4f015-b90a-48bf-b636-8667d5af8d21}" ma:internalName="TaxCatchAll" ma:showField="CatchAllData" ma:web="8e5daf42-7237-42b0-89a1-0173a3a5a1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9D2FEC-325D-4672-867F-5BACAF21351E}">
  <ds:schemaRefs>
    <ds:schemaRef ds:uri="http://schemas.microsoft.com/sharepoint/v3/contenttype/forms"/>
  </ds:schemaRefs>
</ds:datastoreItem>
</file>

<file path=customXml/itemProps2.xml><?xml version="1.0" encoding="utf-8"?>
<ds:datastoreItem xmlns:ds="http://schemas.openxmlformats.org/officeDocument/2006/customXml" ds:itemID="{21631294-A468-42AE-BEE2-457EB2E0A351}">
  <ds:schemaRefs>
    <ds:schemaRef ds:uri="0707a3f1-a468-4b93-a807-63fc4563b771"/>
    <ds:schemaRef ds:uri="8e5daf42-7237-42b0-89a1-0173a3a5a1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C1E935D-7A28-4F23-89D2-76E37091F7DE}">
  <ds:schemaRefs>
    <ds:schemaRef ds:uri="0707a3f1-a468-4b93-a807-63fc4563b771"/>
    <ds:schemaRef ds:uri="8e5daf42-7237-42b0-89a1-0173a3a5a1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emplate/>
  <TotalTime>0</TotalTime>
  <Words>2220</Words>
  <Application>Microsoft Office PowerPoint</Application>
  <PresentationFormat>Custom</PresentationFormat>
  <Paragraphs>294</Paragraphs>
  <Slides>19</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Aptos</vt:lpstr>
      <vt:lpstr>Arial</vt:lpstr>
      <vt:lpstr>Avenir Next LT Pro</vt:lpstr>
      <vt:lpstr>Calibri</vt:lpstr>
      <vt:lpstr>DIN Neuzeit Grotesk Bold</vt:lpstr>
      <vt:lpstr>DIN Neuzeit Grotesk Std Light</vt:lpstr>
      <vt:lpstr>DINNeuzeitGrotesk LT BoldCond</vt:lpstr>
      <vt:lpstr>DM Sans</vt:lpstr>
      <vt:lpstr>Open Sans</vt:lpstr>
      <vt:lpstr>Segoe UI</vt:lpstr>
      <vt:lpstr>WordVisi_MSFontService</vt:lpstr>
      <vt:lpstr>Office Theme</vt:lpstr>
      <vt:lpstr>Community Development Block Grant Disaster Recovery Funding</vt:lpstr>
      <vt:lpstr>Introductions</vt:lpstr>
      <vt:lpstr>Disaster Overview</vt:lpstr>
      <vt:lpstr>What is the Community Development Block Grant – Disaster Recovery?</vt:lpstr>
      <vt:lpstr>CDBG-DR Initial Timeline</vt:lpstr>
      <vt:lpstr>Action Plan Process</vt:lpstr>
      <vt:lpstr>1</vt:lpstr>
      <vt:lpstr>PowerPoint Presentation</vt:lpstr>
      <vt:lpstr>MIDs and LMI Spending Requirements</vt:lpstr>
      <vt:lpstr>2024 LMI Income Chart of MID Counties</vt:lpstr>
      <vt:lpstr>Spending Requirements</vt:lpstr>
      <vt:lpstr>Single-Family New Construction Program </vt:lpstr>
      <vt:lpstr>Multi-Family New Construction Program </vt:lpstr>
      <vt:lpstr>Non-Federal FEMA Match – PA and HMGP</vt:lpstr>
      <vt:lpstr>CDBG-DR Roles and Responsibilities</vt:lpstr>
      <vt:lpstr>Ineligible uses of CDBG-DR funds</vt:lpstr>
      <vt:lpstr>Grant Compliance Requirements</vt:lpstr>
      <vt:lpstr>We want to hear from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Jacob, Kathleen</dc:creator>
  <cp:lastModifiedBy>Lori Brockway</cp:lastModifiedBy>
  <cp:revision>4</cp:revision>
  <dcterms:created xsi:type="dcterms:W3CDTF">2025-04-17T20:53:40Z</dcterms:created>
  <dcterms:modified xsi:type="dcterms:W3CDTF">2025-07-24T18:36:42Z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2025-04-17T00:00:00Z</vt:filetime>
  </property>
  <property fmtid="{D5CDD505-2E9C-101B-9397-08002B2CF9AE}" pid="3" name="LastSaved">
    <vt:filetime>2025-04-17T00:00:00Z</vt:filetime>
  </property>
  <property fmtid="{D5CDD505-2E9C-101B-9397-08002B2CF9AE}" pid="4" name="ContentTypeId">
    <vt:lpwstr>0x0101001FBFA7D9A3F92848954E680E2FEAD93C</vt:lpwstr>
  </property>
  <property fmtid="{D5CDD505-2E9C-101B-9397-08002B2CF9AE}" pid="5" name="MediaServiceImageTags">
    <vt:lpwstr/>
  </property>
  <property fmtid="{D5CDD505-2E9C-101B-9397-08002B2CF9AE}" pid="6" name="MSIP_Label_ec3b1a8e-41ed-4bc7-92d1-0305fbefd661_Enabled">
    <vt:lpwstr>true</vt:lpwstr>
  </property>
  <property fmtid="{D5CDD505-2E9C-101B-9397-08002B2CF9AE}" pid="7" name="MSIP_Label_ec3b1a8e-41ed-4bc7-92d1-0305fbefd661_SetDate">
    <vt:lpwstr>2025-04-25T16:46:00Z</vt:lpwstr>
  </property>
  <property fmtid="{D5CDD505-2E9C-101B-9397-08002B2CF9AE}" pid="8" name="MSIP_Label_ec3b1a8e-41ed-4bc7-92d1-0305fbefd661_Tag">
    <vt:lpwstr>50, 3, 0, 1</vt:lpwstr>
  </property>
  <property fmtid="{D5CDD505-2E9C-101B-9397-08002B2CF9AE}" pid="9" name="MSIP_Label_ec3b1a8e-41ed-4bc7-92d1-0305fbefd661_ContentBits">
    <vt:lpwstr>0</vt:lpwstr>
  </property>
  <property fmtid="{D5CDD505-2E9C-101B-9397-08002B2CF9AE}" pid="10" name="MSIP_Label_ec3b1a8e-41ed-4bc7-92d1-0305fbefd661_SiteId">
    <vt:lpwstr>70af547c-69ab-416d-b4a6-543b5ce52b99</vt:lpwstr>
  </property>
  <property fmtid="{D5CDD505-2E9C-101B-9397-08002B2CF9AE}" pid="11" name="MSIP_Label_ec3b1a8e-41ed-4bc7-92d1-0305fbefd661_Name">
    <vt:lpwstr>M365-General - Anyone (Unrestricted)-Prod</vt:lpwstr>
  </property>
  <property fmtid="{D5CDD505-2E9C-101B-9397-08002B2CF9AE}" pid="12" name="MSIP_Label_ec3b1a8e-41ed-4bc7-92d1-0305fbefd661_Method">
    <vt:lpwstr>Standard</vt:lpwstr>
  </property>
  <property fmtid="{D5CDD505-2E9C-101B-9397-08002B2CF9AE}" pid="13" name="MSIP_Label_ec3b1a8e-41ed-4bc7-92d1-0305fbefd661_ActionId">
    <vt:lpwstr>6c94e944-6486-4ff8-a969-6f56d6575b28</vt:lpwstr>
  </property>
</Properties>
</file>